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Lst>
  <p:sldSz cy="6858000" cx="9144000"/>
  <p:notesSz cx="6858000" cy="9144000"/>
  <p:embeddedFontLst>
    <p:embeddedFont>
      <p:font typeface="Century Gothic"/>
      <p:regular r:id="rId108"/>
      <p:bold r:id="rId109"/>
      <p:italic r:id="rId110"/>
      <p:boldItalic r:id="rId1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font" Target="fonts/CenturyGothic-bold.fntdata"/><Relationship Id="rId108" Type="http://schemas.openxmlformats.org/officeDocument/2006/relationships/font" Target="fonts/CenturyGothic-regular.fntdata"/><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10" Type="http://schemas.openxmlformats.org/officeDocument/2006/relationships/font" Target="fonts/CenturyGothic-italic.fntdata"/><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111" Type="http://schemas.openxmlformats.org/officeDocument/2006/relationships/font" Target="fonts/CenturyGothic-boldItalic.fntdata"/><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6" name="Shape 636"/>
        <p:cNvGrpSpPr/>
        <p:nvPr/>
      </p:nvGrpSpPr>
      <p:grpSpPr>
        <a:xfrm>
          <a:off x="0" y="0"/>
          <a:ext cx="0" cy="0"/>
          <a:chOff x="0" y="0"/>
          <a:chExt cx="0" cy="0"/>
        </a:xfrm>
      </p:grpSpPr>
      <p:sp>
        <p:nvSpPr>
          <p:cNvPr id="637" name="Google Shape;637;p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0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1" name="Shape 641"/>
        <p:cNvGrpSpPr/>
        <p:nvPr/>
      </p:nvGrpSpPr>
      <p:grpSpPr>
        <a:xfrm>
          <a:off x="0" y="0"/>
          <a:ext cx="0" cy="0"/>
          <a:chOff x="0" y="0"/>
          <a:chExt cx="0" cy="0"/>
        </a:xfrm>
      </p:grpSpPr>
      <p:sp>
        <p:nvSpPr>
          <p:cNvPr id="642" name="Google Shape;642;p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0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7" name="Shape 647"/>
        <p:cNvGrpSpPr/>
        <p:nvPr/>
      </p:nvGrpSpPr>
      <p:grpSpPr>
        <a:xfrm>
          <a:off x="0" y="0"/>
          <a:ext cx="0" cy="0"/>
          <a:chOff x="0" y="0"/>
          <a:chExt cx="0" cy="0"/>
        </a:xfrm>
      </p:grpSpPr>
      <p:sp>
        <p:nvSpPr>
          <p:cNvPr id="648" name="Google Shape;648;p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0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Google Shape;449;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Google Shape;476;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Google Shape;481;p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Google Shape;487;p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Google Shape;492;p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7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p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Google Shape;503;p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8" name="Shape 508"/>
        <p:cNvGrpSpPr/>
        <p:nvPr/>
      </p:nvGrpSpPr>
      <p:grpSpPr>
        <a:xfrm>
          <a:off x="0" y="0"/>
          <a:ext cx="0" cy="0"/>
          <a:chOff x="0" y="0"/>
          <a:chExt cx="0" cy="0"/>
        </a:xfrm>
      </p:grpSpPr>
      <p:sp>
        <p:nvSpPr>
          <p:cNvPr id="509" name="Google Shape;509;p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7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3" name="Shape 513"/>
        <p:cNvGrpSpPr/>
        <p:nvPr/>
      </p:nvGrpSpPr>
      <p:grpSpPr>
        <a:xfrm>
          <a:off x="0" y="0"/>
          <a:ext cx="0" cy="0"/>
          <a:chOff x="0" y="0"/>
          <a:chExt cx="0" cy="0"/>
        </a:xfrm>
      </p:grpSpPr>
      <p:sp>
        <p:nvSpPr>
          <p:cNvPr id="514" name="Google Shape;514;p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Google Shape;520;p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7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4" name="Shape 524"/>
        <p:cNvGrpSpPr/>
        <p:nvPr/>
      </p:nvGrpSpPr>
      <p:grpSpPr>
        <a:xfrm>
          <a:off x="0" y="0"/>
          <a:ext cx="0" cy="0"/>
          <a:chOff x="0" y="0"/>
          <a:chExt cx="0" cy="0"/>
        </a:xfrm>
      </p:grpSpPr>
      <p:sp>
        <p:nvSpPr>
          <p:cNvPr id="525" name="Google Shape;525;p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0" name="Shape 530"/>
        <p:cNvGrpSpPr/>
        <p:nvPr/>
      </p:nvGrpSpPr>
      <p:grpSpPr>
        <a:xfrm>
          <a:off x="0" y="0"/>
          <a:ext cx="0" cy="0"/>
          <a:chOff x="0" y="0"/>
          <a:chExt cx="0" cy="0"/>
        </a:xfrm>
      </p:grpSpPr>
      <p:sp>
        <p:nvSpPr>
          <p:cNvPr id="531" name="Google Shape;531;p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Google Shape;536;p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p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Google Shape;548;p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8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3" name="Shape 553"/>
        <p:cNvGrpSpPr/>
        <p:nvPr/>
      </p:nvGrpSpPr>
      <p:grpSpPr>
        <a:xfrm>
          <a:off x="0" y="0"/>
          <a:ext cx="0" cy="0"/>
          <a:chOff x="0" y="0"/>
          <a:chExt cx="0" cy="0"/>
        </a:xfrm>
      </p:grpSpPr>
      <p:sp>
        <p:nvSpPr>
          <p:cNvPr id="554" name="Google Shape;554;p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8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8" name="Shape 558"/>
        <p:cNvGrpSpPr/>
        <p:nvPr/>
      </p:nvGrpSpPr>
      <p:grpSpPr>
        <a:xfrm>
          <a:off x="0" y="0"/>
          <a:ext cx="0" cy="0"/>
          <a:chOff x="0" y="0"/>
          <a:chExt cx="0" cy="0"/>
        </a:xfrm>
      </p:grpSpPr>
      <p:sp>
        <p:nvSpPr>
          <p:cNvPr id="559" name="Google Shape;559;p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Google Shape;565;p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0" name="Shape 570"/>
        <p:cNvGrpSpPr/>
        <p:nvPr/>
      </p:nvGrpSpPr>
      <p:grpSpPr>
        <a:xfrm>
          <a:off x="0" y="0"/>
          <a:ext cx="0" cy="0"/>
          <a:chOff x="0" y="0"/>
          <a:chExt cx="0" cy="0"/>
        </a:xfrm>
      </p:grpSpPr>
      <p:sp>
        <p:nvSpPr>
          <p:cNvPr id="571" name="Google Shape;571;p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5" name="Shape 575"/>
        <p:cNvGrpSpPr/>
        <p:nvPr/>
      </p:nvGrpSpPr>
      <p:grpSpPr>
        <a:xfrm>
          <a:off x="0" y="0"/>
          <a:ext cx="0" cy="0"/>
          <a:chOff x="0" y="0"/>
          <a:chExt cx="0" cy="0"/>
        </a:xfrm>
      </p:grpSpPr>
      <p:sp>
        <p:nvSpPr>
          <p:cNvPr id="576" name="Google Shape;576;p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Google Shape;582;p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9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6" name="Shape 586"/>
        <p:cNvGrpSpPr/>
        <p:nvPr/>
      </p:nvGrpSpPr>
      <p:grpSpPr>
        <a:xfrm>
          <a:off x="0" y="0"/>
          <a:ext cx="0" cy="0"/>
          <a:chOff x="0" y="0"/>
          <a:chExt cx="0" cy="0"/>
        </a:xfrm>
      </p:grpSpPr>
      <p:sp>
        <p:nvSpPr>
          <p:cNvPr id="587" name="Google Shape;587;p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2" name="Shape 592"/>
        <p:cNvGrpSpPr/>
        <p:nvPr/>
      </p:nvGrpSpPr>
      <p:grpSpPr>
        <a:xfrm>
          <a:off x="0" y="0"/>
          <a:ext cx="0" cy="0"/>
          <a:chOff x="0" y="0"/>
          <a:chExt cx="0" cy="0"/>
        </a:xfrm>
      </p:grpSpPr>
      <p:sp>
        <p:nvSpPr>
          <p:cNvPr id="593" name="Google Shape;593;p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9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7" name="Shape 597"/>
        <p:cNvGrpSpPr/>
        <p:nvPr/>
      </p:nvGrpSpPr>
      <p:grpSpPr>
        <a:xfrm>
          <a:off x="0" y="0"/>
          <a:ext cx="0" cy="0"/>
          <a:chOff x="0" y="0"/>
          <a:chExt cx="0" cy="0"/>
        </a:xfrm>
      </p:grpSpPr>
      <p:sp>
        <p:nvSpPr>
          <p:cNvPr id="598" name="Google Shape;598;p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3" name="Shape 603"/>
        <p:cNvGrpSpPr/>
        <p:nvPr/>
      </p:nvGrpSpPr>
      <p:grpSpPr>
        <a:xfrm>
          <a:off x="0" y="0"/>
          <a:ext cx="0" cy="0"/>
          <a:chOff x="0" y="0"/>
          <a:chExt cx="0" cy="0"/>
        </a:xfrm>
      </p:grpSpPr>
      <p:sp>
        <p:nvSpPr>
          <p:cNvPr id="604" name="Google Shape;604;p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9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8" name="Shape 608"/>
        <p:cNvGrpSpPr/>
        <p:nvPr/>
      </p:nvGrpSpPr>
      <p:grpSpPr>
        <a:xfrm>
          <a:off x="0" y="0"/>
          <a:ext cx="0" cy="0"/>
          <a:chOff x="0" y="0"/>
          <a:chExt cx="0" cy="0"/>
        </a:xfrm>
      </p:grpSpPr>
      <p:sp>
        <p:nvSpPr>
          <p:cNvPr id="609" name="Google Shape;609;p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9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4" name="Shape 614"/>
        <p:cNvGrpSpPr/>
        <p:nvPr/>
      </p:nvGrpSpPr>
      <p:grpSpPr>
        <a:xfrm>
          <a:off x="0" y="0"/>
          <a:ext cx="0" cy="0"/>
          <a:chOff x="0" y="0"/>
          <a:chExt cx="0" cy="0"/>
        </a:xfrm>
      </p:grpSpPr>
      <p:sp>
        <p:nvSpPr>
          <p:cNvPr id="615" name="Google Shape;615;p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9" name="Shape 619"/>
        <p:cNvGrpSpPr/>
        <p:nvPr/>
      </p:nvGrpSpPr>
      <p:grpSpPr>
        <a:xfrm>
          <a:off x="0" y="0"/>
          <a:ext cx="0" cy="0"/>
          <a:chOff x="0" y="0"/>
          <a:chExt cx="0" cy="0"/>
        </a:xfrm>
      </p:grpSpPr>
      <p:sp>
        <p:nvSpPr>
          <p:cNvPr id="620" name="Google Shape;620;p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9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4" name="Shape 624"/>
        <p:cNvGrpSpPr/>
        <p:nvPr/>
      </p:nvGrpSpPr>
      <p:grpSpPr>
        <a:xfrm>
          <a:off x="0" y="0"/>
          <a:ext cx="0" cy="0"/>
          <a:chOff x="0" y="0"/>
          <a:chExt cx="0" cy="0"/>
        </a:xfrm>
      </p:grpSpPr>
      <p:sp>
        <p:nvSpPr>
          <p:cNvPr id="625" name="Google Shape;625;p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9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0" name="Shape 630"/>
        <p:cNvGrpSpPr/>
        <p:nvPr/>
      </p:nvGrpSpPr>
      <p:grpSpPr>
        <a:xfrm>
          <a:off x="0" y="0"/>
          <a:ext cx="0" cy="0"/>
          <a:chOff x="0" y="0"/>
          <a:chExt cx="0" cy="0"/>
        </a:xfrm>
      </p:grpSpPr>
      <p:sp>
        <p:nvSpPr>
          <p:cNvPr id="631" name="Google Shape;631;p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9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docs.google.com/presentation/d/e/2PACX-1vTcLvaeJwV_gInSrJ4AVTamzZYVxOVpBIsBvLMzMgY575xi96XAhUUH6hbvgSxN0yg2zXZTNKcUB0WY/pub?start=false&amp;loop=false&amp;delayms=60000&amp;slide=id.g8a852031fe_0_112" TargetMode="External"/><Relationship Id="rId3" Type="http://schemas.openxmlformats.org/officeDocument/2006/relationships/image" Target="../media/image2.png"/><Relationship Id="rId4" Type="http://schemas.openxmlformats.org/officeDocument/2006/relationships/hyperlink" Target="https://docs.google.com/presentation/d/e/2PACX-1vTcLvaeJwV_gInSrJ4AVTamzZYVxOVpBIsBvLMzMgY575xi96XAhUUH6hbvgSxN0yg2zXZTNKcUB0WY/pub?start=false&amp;loop=false&amp;delayms=60000&amp;slide=id.g8a852031fe_0_156" TargetMode="External"/><Relationship Id="rId5"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docs.google.com/presentation/d/e/2PACX-1vTcLvaeJwV_gInSrJ4AVTamzZYVxOVpBIsBvLMzMgY575xi96XAhUUH6hbvgSxN0yg2zXZTNKcUB0WY/pub?start=false&amp;loop=false&amp;delayms=60000&amp;slide=id.g8a852031fe_0_112" TargetMode="External"/><Relationship Id="rId3" Type="http://schemas.openxmlformats.org/officeDocument/2006/relationships/image" Target="../media/image2.png"/><Relationship Id="rId4" Type="http://schemas.openxmlformats.org/officeDocument/2006/relationships/hyperlink" Target="https://docs.google.com/presentation/d/e/2PACX-1vTcLvaeJwV_gInSrJ4AVTamzZYVxOVpBIsBvLMzMgY575xi96XAhUUH6hbvgSxN0yg2zXZTNKcUB0WY/pub?start=false&amp;loop=false&amp;delayms=60000&amp;slide=id.g8a852031fe_0_156" TargetMode="External"/><Relationship Id="rId5"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4" name="Google Shape;14;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p2">
            <a:hlinkClick r:id="rId2"/>
          </p:cNvPr>
          <p:cNvPicPr preferRelativeResize="0"/>
          <p:nvPr/>
        </p:nvPicPr>
        <p:blipFill>
          <a:blip r:embed="rId3">
            <a:alphaModFix/>
          </a:blip>
          <a:stretch>
            <a:fillRect/>
          </a:stretch>
        </p:blipFill>
        <p:spPr>
          <a:xfrm>
            <a:off x="8412987" y="237525"/>
            <a:ext cx="569462" cy="606325"/>
          </a:xfrm>
          <a:prstGeom prst="rect">
            <a:avLst/>
          </a:prstGeom>
          <a:noFill/>
          <a:ln>
            <a:noFill/>
          </a:ln>
        </p:spPr>
      </p:pic>
      <p:pic>
        <p:nvPicPr>
          <p:cNvPr id="18" name="Google Shape;18;p2">
            <a:hlinkClick r:id="rId4"/>
          </p:cNvPr>
          <p:cNvPicPr preferRelativeResize="0"/>
          <p:nvPr/>
        </p:nvPicPr>
        <p:blipFill rotWithShape="1">
          <a:blip r:embed="rId5">
            <a:alphaModFix/>
          </a:blip>
          <a:srcRect b="0" l="0" r="0" t="0"/>
          <a:stretch/>
        </p:blipFill>
        <p:spPr>
          <a:xfrm>
            <a:off x="7782225" y="237528"/>
            <a:ext cx="514200" cy="606300"/>
          </a:xfrm>
          <a:prstGeom prst="roundRect">
            <a:avLst>
              <a:gd fmla="val 16667" name="adj"/>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1" name="Shape 71"/>
        <p:cNvGrpSpPr/>
        <p:nvPr/>
      </p:nvGrpSpPr>
      <p:grpSpPr>
        <a:xfrm>
          <a:off x="0" y="0"/>
          <a:ext cx="0" cy="0"/>
          <a:chOff x="0" y="0"/>
          <a:chExt cx="0" cy="0"/>
        </a:xfrm>
      </p:grpSpPr>
      <p:sp>
        <p:nvSpPr>
          <p:cNvPr id="72" name="Google Shape;72;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3" name="Google Shape;73;p1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74" name="Google Shape;74;p1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75" name="Google Shape;75;p1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8" name="Shape 78"/>
        <p:cNvGrpSpPr/>
        <p:nvPr/>
      </p:nvGrpSpPr>
      <p:grpSpPr>
        <a:xfrm>
          <a:off x="0" y="0"/>
          <a:ext cx="0" cy="0"/>
          <a:chOff x="0" y="0"/>
          <a:chExt cx="0" cy="0"/>
        </a:xfrm>
      </p:grpSpPr>
      <p:sp>
        <p:nvSpPr>
          <p:cNvPr id="79" name="Google Shape;79;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81" name="Google Shape;81;p1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5" name="Shape 25"/>
        <p:cNvGrpSpPr/>
        <p:nvPr/>
      </p:nvGrpSpPr>
      <p:grpSpPr>
        <a:xfrm>
          <a:off x="0" y="0"/>
          <a:ext cx="0" cy="0"/>
          <a:chOff x="0" y="0"/>
          <a:chExt cx="0" cy="0"/>
        </a:xfrm>
      </p:grpSpPr>
      <p:sp>
        <p:nvSpPr>
          <p:cNvPr id="26" name="Google Shape;26;p4"/>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4"/>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31" name="Shape 31"/>
        <p:cNvGrpSpPr/>
        <p:nvPr/>
      </p:nvGrpSpPr>
      <p:grpSpPr>
        <a:xfrm>
          <a:off x="0" y="0"/>
          <a:ext cx="0" cy="0"/>
          <a:chOff x="0" y="0"/>
          <a:chExt cx="0" cy="0"/>
        </a:xfrm>
      </p:grpSpPr>
      <p:sp>
        <p:nvSpPr>
          <p:cNvPr id="32" name="Google Shape;32;p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5"/>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 name="Google Shape;34;p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7" name="Shape 37"/>
        <p:cNvGrpSpPr/>
        <p:nvPr/>
      </p:nvGrpSpPr>
      <p:grpSpPr>
        <a:xfrm>
          <a:off x="0" y="0"/>
          <a:ext cx="0" cy="0"/>
          <a:chOff x="0" y="0"/>
          <a:chExt cx="0" cy="0"/>
        </a:xfrm>
      </p:grpSpPr>
      <p:sp>
        <p:nvSpPr>
          <p:cNvPr id="38" name="Google Shape;38;p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6"/>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40" name="Google Shape;40;p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41" name="Google Shape;41;p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 name="Google Shape;46;p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47" name="Google Shape;47;p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48" name="Google Shape;48;p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5" name="Google Shape;55;p8">
            <a:hlinkClick r:id="rId2"/>
          </p:cNvPr>
          <p:cNvPicPr preferRelativeResize="0"/>
          <p:nvPr/>
        </p:nvPicPr>
        <p:blipFill>
          <a:blip r:embed="rId3">
            <a:alphaModFix/>
          </a:blip>
          <a:stretch>
            <a:fillRect/>
          </a:stretch>
        </p:blipFill>
        <p:spPr>
          <a:xfrm>
            <a:off x="8458945" y="313725"/>
            <a:ext cx="447305" cy="476249"/>
          </a:xfrm>
          <a:prstGeom prst="rect">
            <a:avLst/>
          </a:prstGeom>
          <a:noFill/>
          <a:ln>
            <a:noFill/>
          </a:ln>
        </p:spPr>
      </p:pic>
      <p:pic>
        <p:nvPicPr>
          <p:cNvPr id="56" name="Google Shape;56;p8">
            <a:hlinkClick r:id="rId4"/>
          </p:cNvPr>
          <p:cNvPicPr preferRelativeResize="0"/>
          <p:nvPr/>
        </p:nvPicPr>
        <p:blipFill rotWithShape="1">
          <a:blip r:embed="rId5">
            <a:alphaModFix/>
          </a:blip>
          <a:srcRect b="0" l="0" r="0" t="0"/>
          <a:stretch/>
        </p:blipFill>
        <p:spPr>
          <a:xfrm>
            <a:off x="7858425" y="237528"/>
            <a:ext cx="514200" cy="606300"/>
          </a:xfrm>
          <a:prstGeom prst="roundRect">
            <a:avLst>
              <a:gd fmla="val 16667" name="adj"/>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7" name="Shape 57"/>
        <p:cNvGrpSpPr/>
        <p:nvPr/>
      </p:nvGrpSpPr>
      <p:grpSpPr>
        <a:xfrm>
          <a:off x="0" y="0"/>
          <a:ext cx="0" cy="0"/>
          <a:chOff x="0" y="0"/>
          <a:chExt cx="0" cy="0"/>
        </a:xfrm>
      </p:grpSpPr>
      <p:sp>
        <p:nvSpPr>
          <p:cNvPr id="58" name="Google Shape;58;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9" name="Google Shape;59;p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2" name="Shape 62"/>
        <p:cNvGrpSpPr/>
        <p:nvPr/>
      </p:nvGrpSpPr>
      <p:grpSpPr>
        <a:xfrm>
          <a:off x="0" y="0"/>
          <a:ext cx="0" cy="0"/>
          <a:chOff x="0" y="0"/>
          <a:chExt cx="0" cy="0"/>
        </a:xfrm>
      </p:grpSpPr>
      <p:sp>
        <p:nvSpPr>
          <p:cNvPr id="63" name="Google Shape;63;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 name="Google Shape;64;p1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5" name="Google Shape;65;p1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6" name="Google Shape;66;p1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7" name="Google Shape;67;p1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8" name="Google Shape;68;p1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9" name="Google Shape;9;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 name="Google Shape;10;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3"/>
          <p:cNvSpPr txBox="1"/>
          <p:nvPr>
            <p:ph idx="4294967295" type="ctrTitle"/>
          </p:nvPr>
        </p:nvSpPr>
        <p:spPr>
          <a:xfrm>
            <a:off x="381000" y="1752600"/>
            <a:ext cx="8458200" cy="2762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800"/>
              <a:buFont typeface="Century Gothic"/>
              <a:buNone/>
            </a:pPr>
            <a:r>
              <a:rPr b="1" i="0" lang="en-US" sz="4800" u="none">
                <a:solidFill>
                  <a:schemeClr val="dk2"/>
                </a:solidFill>
                <a:latin typeface="Century Gothic"/>
                <a:ea typeface="Century Gothic"/>
                <a:cs typeface="Century Gothic"/>
                <a:sym typeface="Century Gothic"/>
              </a:rPr>
              <a:t>The PICPA National Structure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2"/>
          <p:cNvSpPr txBox="1"/>
          <p:nvPr>
            <p:ph idx="4294967295"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Clr>
                <a:schemeClr val="dk1"/>
              </a:buClr>
              <a:buSzPts val="4000"/>
              <a:buFont typeface="Arial"/>
              <a:buNone/>
            </a:pPr>
            <a:r>
              <a:t/>
            </a:r>
            <a:endParaRPr b="0" i="0" sz="4000" u="none">
              <a:solidFill>
                <a:schemeClr val="dk1"/>
              </a:solidFill>
              <a:latin typeface="Arial"/>
              <a:ea typeface="Arial"/>
              <a:cs typeface="Arial"/>
              <a:sym typeface="Arial"/>
            </a:endParaRPr>
          </a:p>
          <a:p>
            <a:pPr indent="-342900" lvl="0" marL="342900" rtl="0" algn="ctr">
              <a:lnSpc>
                <a:spcPct val="100000"/>
              </a:lnSpc>
              <a:spcBef>
                <a:spcPts val="800"/>
              </a:spcBef>
              <a:spcAft>
                <a:spcPts val="0"/>
              </a:spcAft>
              <a:buClr>
                <a:schemeClr val="dk1"/>
              </a:buClr>
              <a:buSzPts val="4000"/>
              <a:buFont typeface="Arial"/>
              <a:buNone/>
            </a:pPr>
            <a:r>
              <a:rPr b="0" i="0" lang="en-US" sz="4000" u="none">
                <a:solidFill>
                  <a:schemeClr val="dk1"/>
                </a:solidFill>
                <a:latin typeface="Arial"/>
                <a:ea typeface="Arial"/>
                <a:cs typeface="Arial"/>
                <a:sym typeface="Arial"/>
              </a:rPr>
              <a:t>The National Office</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9" name="Shape 639"/>
        <p:cNvGrpSpPr/>
        <p:nvPr/>
      </p:nvGrpSpPr>
      <p:grpSpPr>
        <a:xfrm>
          <a:off x="0" y="0"/>
          <a:ext cx="0" cy="0"/>
          <a:chOff x="0" y="0"/>
          <a:chExt cx="0" cy="0"/>
        </a:xfrm>
      </p:grpSpPr>
      <p:sp>
        <p:nvSpPr>
          <p:cNvPr id="640" name="Google Shape;640;p112"/>
          <p:cNvSpPr txBox="1"/>
          <p:nvPr>
            <p:ph idx="4294967295" type="body"/>
          </p:nvPr>
        </p:nvSpPr>
        <p:spPr>
          <a:xfrm>
            <a:off x="457200" y="503237"/>
            <a:ext cx="8229600" cy="58213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3600"/>
              <a:buFont typeface="Century Gothic"/>
              <a:buNone/>
            </a:pPr>
            <a:r>
              <a:rPr b="1" i="0" lang="en-US" sz="3600" u="none">
                <a:solidFill>
                  <a:schemeClr val="dk1"/>
                </a:solidFill>
                <a:latin typeface="Century Gothic"/>
                <a:ea typeface="Century Gothic"/>
                <a:cs typeface="Century Gothic"/>
                <a:sym typeface="Century Gothic"/>
              </a:rPr>
              <a:t>Social Involvement Function (cont.)</a:t>
            </a:r>
            <a:endParaRPr/>
          </a:p>
          <a:p>
            <a:pPr indent="-342900" lvl="0" marL="342900" rtl="0" algn="l">
              <a:lnSpc>
                <a:spcPct val="80000"/>
              </a:lnSpc>
              <a:spcBef>
                <a:spcPts val="720"/>
              </a:spcBef>
              <a:spcAft>
                <a:spcPts val="0"/>
              </a:spcAft>
              <a:buClr>
                <a:schemeClr val="dk1"/>
              </a:buClr>
              <a:buSzPts val="3600"/>
              <a:buFont typeface="Arial"/>
              <a:buNone/>
            </a:pPr>
            <a:r>
              <a:t/>
            </a:r>
            <a:endParaRPr b="1" i="0" sz="36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Coordinate with the Corporate Sustainability Responsibility Committee.</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Establish linkage and networking with the League of Corporate Foundations. </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Document and publish social involvement activities by our regions and chapters.</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Study and recommend youth-oriented programs in coordination with our committee on student’s participation.</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Develop the Committee’s Plans and Budget for approval by the Liaison Director and for submission during the Annual Planning Conference.</a:t>
            </a:r>
            <a:endParaRPr/>
          </a:p>
          <a:p>
            <a:pPr indent="-342900" lvl="0" marL="342900" rtl="0" algn="l">
              <a:lnSpc>
                <a:spcPct val="80000"/>
              </a:lnSpc>
              <a:spcBef>
                <a:spcPts val="360"/>
              </a:spcBef>
              <a:spcAft>
                <a:spcPts val="0"/>
              </a:spcAft>
              <a:buClr>
                <a:schemeClr val="dk1"/>
              </a:buClr>
              <a:buSzPts val="1800"/>
              <a:buFont typeface="Arial"/>
              <a:buNone/>
            </a:pPr>
            <a:r>
              <a:t/>
            </a:r>
            <a:endParaRPr b="1"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Arial"/>
              <a:buNone/>
            </a:pPr>
            <a:r>
              <a:t/>
            </a:r>
            <a:endParaRPr b="1" i="0" sz="1800" u="none">
              <a:solidFill>
                <a:schemeClr val="dk1"/>
              </a:solidFill>
              <a:latin typeface="Century Gothic"/>
              <a:ea typeface="Century Gothic"/>
              <a:cs typeface="Century Gothic"/>
              <a:sym typeface="Century Gothic"/>
            </a:endParaRPr>
          </a:p>
          <a:p>
            <a:pPr indent="-228600" lvl="0" marL="342900" rtl="0" algn="l">
              <a:spcBef>
                <a:spcPts val="360"/>
              </a:spcBef>
              <a:spcAft>
                <a:spcPts val="0"/>
              </a:spcAft>
              <a:buClr>
                <a:schemeClr val="dk1"/>
              </a:buClr>
              <a:buSzPts val="1800"/>
              <a:buFont typeface="Arial"/>
              <a:buNone/>
            </a:pPr>
            <a:r>
              <a:t/>
            </a:r>
            <a:endParaRPr b="1" i="0" sz="1800" u="none">
              <a:solidFill>
                <a:schemeClr val="dk1"/>
              </a:solidFill>
              <a:latin typeface="Century Gothic"/>
              <a:ea typeface="Century Gothic"/>
              <a:cs typeface="Century Gothic"/>
              <a:sym typeface="Century Gothic"/>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4" name="Shape 644"/>
        <p:cNvGrpSpPr/>
        <p:nvPr/>
      </p:nvGrpSpPr>
      <p:grpSpPr>
        <a:xfrm>
          <a:off x="0" y="0"/>
          <a:ext cx="0" cy="0"/>
          <a:chOff x="0" y="0"/>
          <a:chExt cx="0" cy="0"/>
        </a:xfrm>
      </p:grpSpPr>
      <p:sp>
        <p:nvSpPr>
          <p:cNvPr id="645" name="Google Shape;645;p113"/>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entury Gothic"/>
              <a:buNone/>
            </a:pPr>
            <a:r>
              <a:rPr b="1" i="0" lang="en-US" sz="3600" u="none">
                <a:solidFill>
                  <a:schemeClr val="dk2"/>
                </a:solidFill>
                <a:latin typeface="Century Gothic"/>
                <a:ea typeface="Century Gothic"/>
                <a:cs typeface="Century Gothic"/>
                <a:sym typeface="Century Gothic"/>
              </a:rPr>
              <a:t>Student Participation</a:t>
            </a:r>
            <a:r>
              <a:rPr b="0" i="0" lang="en-US" sz="4400" u="none">
                <a:solidFill>
                  <a:schemeClr val="dk2"/>
                </a:solidFill>
                <a:latin typeface="Arial"/>
                <a:ea typeface="Arial"/>
                <a:cs typeface="Arial"/>
                <a:sym typeface="Arial"/>
              </a:rPr>
              <a:t> </a:t>
            </a:r>
            <a:endParaRPr/>
          </a:p>
        </p:txBody>
      </p:sp>
      <p:sp>
        <p:nvSpPr>
          <p:cNvPr id="646" name="Google Shape;646;p113"/>
          <p:cNvSpPr txBox="1"/>
          <p:nvPr>
            <p:ph idx="4294967295" type="body"/>
          </p:nvPr>
        </p:nvSpPr>
        <p:spPr>
          <a:xfrm>
            <a:off x="457200" y="1219200"/>
            <a:ext cx="8229600" cy="54102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This committee is tasked to ensure that PICPA is working with</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them very closely to let students appreciate PICPA, as a</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professional organization and to let them obtain adequate</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training in preparation for their becoming professionals and to</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ensure that  NFJPIA members participate actively  in the</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Institute’s activities, through a well structured program of</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participation. </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Functions: </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Review and evaluate our relationship with NFJPIA.</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Extend our assistance to NFJPIA to increase their membership nationwide through the assistance of our regions and chapters.</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		</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0" name="Shape 650"/>
        <p:cNvGrpSpPr/>
        <p:nvPr/>
      </p:nvGrpSpPr>
      <p:grpSpPr>
        <a:xfrm>
          <a:off x="0" y="0"/>
          <a:ext cx="0" cy="0"/>
          <a:chOff x="0" y="0"/>
          <a:chExt cx="0" cy="0"/>
        </a:xfrm>
      </p:grpSpPr>
      <p:sp>
        <p:nvSpPr>
          <p:cNvPr id="651" name="Google Shape;651;p114"/>
          <p:cNvSpPr txBox="1"/>
          <p:nvPr>
            <p:ph idx="4294967295" type="body"/>
          </p:nvPr>
        </p:nvSpPr>
        <p:spPr>
          <a:xfrm>
            <a:off x="457200" y="579437"/>
            <a:ext cx="8229600" cy="58975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3200"/>
              <a:buFont typeface="Century Gothic"/>
              <a:buNone/>
            </a:pPr>
            <a:r>
              <a:rPr b="1" i="0" lang="en-US" sz="3200" u="none">
                <a:solidFill>
                  <a:schemeClr val="dk1"/>
                </a:solidFill>
                <a:latin typeface="Century Gothic"/>
                <a:ea typeface="Century Gothic"/>
                <a:cs typeface="Century Gothic"/>
                <a:sym typeface="Century Gothic"/>
              </a:rPr>
              <a:t>Student Participation Function (cont.)</a:t>
            </a:r>
            <a:endParaRPr/>
          </a:p>
          <a:p>
            <a:pPr indent="-342900" lvl="0" marL="342900" rtl="0" algn="l">
              <a:lnSpc>
                <a:spcPct val="80000"/>
              </a:lnSpc>
              <a:spcBef>
                <a:spcPts val="640"/>
              </a:spcBef>
              <a:spcAft>
                <a:spcPts val="0"/>
              </a:spcAft>
              <a:buClr>
                <a:schemeClr val="dk1"/>
              </a:buClr>
              <a:buSzPts val="3200"/>
              <a:buFont typeface="Arial"/>
              <a:buNone/>
            </a:pPr>
            <a:r>
              <a:t/>
            </a:r>
            <a:endParaRPr b="1" i="0" sz="32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Advise and assist NFJPIA in organizing and implementing their activities and provide them organizational leadership training.</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Encourage our regions and chapters to create regular students’ activities with PICPA.</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Develop a plan of action that will enhance students interest and participation in PICPA’s affairs.</a:t>
            </a:r>
            <a:endParaRPr/>
          </a:p>
          <a:p>
            <a:pPr indent="-2286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Take the lead in developing and implementing innovative projects nationwide through the assistance of our regions and chapters.</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Develop the Committee’s Plans and Budget for the year for approval by the Liaison Director and for submission during the Annual Planning Conference. </a:t>
            </a:r>
            <a:endParaRPr/>
          </a:p>
          <a:p>
            <a:pPr indent="-228600" lvl="0" marL="342900" rtl="0" algn="l">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3"/>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Century Gothic"/>
              <a:buNone/>
            </a:pPr>
            <a:r>
              <a:rPr b="1" i="0" lang="en-US" sz="4400" u="none">
                <a:solidFill>
                  <a:schemeClr val="dk2"/>
                </a:solidFill>
                <a:latin typeface="Century Gothic"/>
                <a:ea typeface="Century Gothic"/>
                <a:cs typeface="Century Gothic"/>
                <a:sym typeface="Century Gothic"/>
              </a:rPr>
              <a:t>The National Office</a:t>
            </a:r>
            <a:endParaRPr/>
          </a:p>
        </p:txBody>
      </p:sp>
      <p:sp>
        <p:nvSpPr>
          <p:cNvPr id="147" name="Google Shape;147;p23"/>
          <p:cNvSpPr txBox="1"/>
          <p:nvPr>
            <p:ph idx="4294967295"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Serves as the overall management of the Institute</a:t>
            </a:r>
            <a:endParaRPr/>
          </a:p>
          <a:p>
            <a:pPr indent="-342900" lvl="0" marL="342900" rtl="0" algn="l">
              <a:lnSpc>
                <a:spcPct val="9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9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Consists of 25 National Directors, representing the four geographic area with nine regions, and the Sectoral Directors</a:t>
            </a:r>
            <a:endParaRPr/>
          </a:p>
          <a:p>
            <a:pPr indent="-342900" lvl="0" marL="342900" rtl="0" algn="l">
              <a:lnSpc>
                <a:spcPct val="9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9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Headed by the National President, assisted by:</a:t>
            </a:r>
            <a:endParaRPr/>
          </a:p>
          <a:p>
            <a:pPr indent="-285750" lvl="1" marL="742950" rtl="0" algn="l">
              <a:lnSpc>
                <a:spcPct val="9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Executive Committee (  President, Executive Vice-President, Vice President Operation, Secretary and Treasurer )</a:t>
            </a:r>
            <a:endParaRPr/>
          </a:p>
          <a:p>
            <a:pPr indent="-285750" lvl="1" marL="742950" rtl="0" algn="l">
              <a:lnSpc>
                <a:spcPct val="9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Executive Director</a:t>
            </a:r>
            <a:endParaRPr/>
          </a:p>
          <a:p>
            <a:pPr indent="-285750" lvl="1" marL="742950" rtl="0" algn="l">
              <a:lnSpc>
                <a:spcPct val="9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Secretariat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4"/>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Century Gothic"/>
              <a:buNone/>
            </a:pPr>
            <a:r>
              <a:rPr b="1" i="0" lang="en-US" sz="4400" u="none">
                <a:solidFill>
                  <a:schemeClr val="dk2"/>
                </a:solidFill>
                <a:latin typeface="Century Gothic"/>
                <a:ea typeface="Century Gothic"/>
                <a:cs typeface="Century Gothic"/>
                <a:sym typeface="Century Gothic"/>
              </a:rPr>
              <a:t>The Board of Directors</a:t>
            </a:r>
            <a:endParaRPr/>
          </a:p>
        </p:txBody>
      </p:sp>
      <p:sp>
        <p:nvSpPr>
          <p:cNvPr id="153" name="Google Shape;153;p24"/>
          <p:cNvSpPr txBox="1"/>
          <p:nvPr>
            <p:ph idx="4294967295"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812800" lvl="0" marL="812800" rtl="0" algn="l">
              <a:lnSpc>
                <a:spcPct val="80000"/>
              </a:lnSpc>
              <a:spcBef>
                <a:spcPts val="0"/>
              </a:spcBef>
              <a:spcAft>
                <a:spcPts val="0"/>
              </a:spcAft>
              <a:buClr>
                <a:schemeClr val="dk1"/>
              </a:buClr>
              <a:buSzPts val="2800"/>
              <a:buFont typeface="Century Gothic"/>
              <a:buNone/>
            </a:pPr>
            <a:r>
              <a:rPr b="0" i="0" lang="en-US" sz="2800" u="none">
                <a:solidFill>
                  <a:schemeClr val="dk1"/>
                </a:solidFill>
                <a:latin typeface="Century Gothic"/>
                <a:ea typeface="Century Gothic"/>
                <a:cs typeface="Century Gothic"/>
                <a:sym typeface="Century Gothic"/>
              </a:rPr>
              <a:t>I.	Administrative Functions</a:t>
            </a:r>
            <a:endParaRPr/>
          </a:p>
          <a:p>
            <a:pPr indent="-711200" lvl="1" marL="1168400" rtl="0" algn="l">
              <a:lnSpc>
                <a:spcPct val="8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National election</a:t>
            </a:r>
            <a:endParaRPr/>
          </a:p>
          <a:p>
            <a:pPr indent="-711200" lvl="1" marL="1168400" rtl="0" algn="l">
              <a:lnSpc>
                <a:spcPct val="8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National Committees</a:t>
            </a:r>
            <a:endParaRPr/>
          </a:p>
          <a:p>
            <a:pPr indent="-711200" lvl="1" marL="1168400" rtl="0" algn="l">
              <a:lnSpc>
                <a:spcPct val="8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Annual Business Meeting</a:t>
            </a:r>
            <a:endParaRPr/>
          </a:p>
          <a:p>
            <a:pPr indent="-711200" lvl="1" marL="1168400" rtl="0" algn="l">
              <a:lnSpc>
                <a:spcPct val="8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Accounting Week /Annual National Convention</a:t>
            </a:r>
            <a:endParaRPr/>
          </a:p>
          <a:p>
            <a:pPr indent="-711200" lvl="1" marL="1168400" rtl="0" algn="l">
              <a:lnSpc>
                <a:spcPct val="8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Annual National Awards</a:t>
            </a:r>
            <a:endParaRPr/>
          </a:p>
          <a:p>
            <a:pPr indent="-711200" lvl="1" marL="1168400" rtl="0" algn="l">
              <a:lnSpc>
                <a:spcPct val="8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Public image /Public relations /social involvement /scholarship</a:t>
            </a:r>
            <a:endParaRPr/>
          </a:p>
          <a:p>
            <a:pPr indent="-711200" lvl="1" marL="1168400" rtl="0" algn="l">
              <a:lnSpc>
                <a:spcPct val="8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Representation before public hearings</a:t>
            </a:r>
            <a:endParaRPr/>
          </a:p>
          <a:p>
            <a:pPr indent="-711200" lvl="1" marL="1168400" rtl="0" algn="l">
              <a:lnSpc>
                <a:spcPct val="8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National issues</a:t>
            </a:r>
            <a:endParaRPr/>
          </a:p>
          <a:p>
            <a:pPr indent="-711200" lvl="1" marL="1168400" rtl="0" algn="l">
              <a:lnSpc>
                <a:spcPct val="8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Sectoral issues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5"/>
          <p:cNvSpPr txBox="1"/>
          <p:nvPr>
            <p:ph idx="4294967295" type="body"/>
          </p:nvPr>
        </p:nvSpPr>
        <p:spPr>
          <a:xfrm>
            <a:off x="152400" y="-76200"/>
            <a:ext cx="8915400" cy="6705600"/>
          </a:xfrm>
          <a:prstGeom prst="rect">
            <a:avLst/>
          </a:prstGeom>
          <a:noFill/>
          <a:ln>
            <a:noFill/>
          </a:ln>
        </p:spPr>
        <p:txBody>
          <a:bodyPr anchorCtr="0" anchor="t" bIns="45700" lIns="91425" spcFirstLastPara="1" rIns="91425" wrap="square" tIns="45700">
            <a:noAutofit/>
          </a:bodyPr>
          <a:lstStyle/>
          <a:p>
            <a:pPr indent="-812800" lvl="0" marL="812800" rtl="0" algn="l">
              <a:lnSpc>
                <a:spcPct val="80000"/>
              </a:lnSpc>
              <a:spcBef>
                <a:spcPts val="0"/>
              </a:spcBef>
              <a:spcAft>
                <a:spcPts val="0"/>
              </a:spcAft>
              <a:buClr>
                <a:schemeClr val="dk1"/>
              </a:buClr>
              <a:buSzPts val="2400"/>
              <a:buFont typeface="Arial"/>
              <a:buNone/>
            </a:pPr>
            <a:r>
              <a:t/>
            </a:r>
            <a:endParaRPr b="1" i="0" sz="2400" u="none">
              <a:solidFill>
                <a:schemeClr val="dk1"/>
              </a:solidFill>
              <a:latin typeface="Century Gothic"/>
              <a:ea typeface="Century Gothic"/>
              <a:cs typeface="Century Gothic"/>
              <a:sym typeface="Century Gothic"/>
            </a:endParaRPr>
          </a:p>
          <a:p>
            <a:pPr indent="-812800" lvl="0" marL="812800" rtl="0" algn="l">
              <a:lnSpc>
                <a:spcPct val="80000"/>
              </a:lnSpc>
              <a:spcBef>
                <a:spcPts val="720"/>
              </a:spcBef>
              <a:spcAft>
                <a:spcPts val="0"/>
              </a:spcAft>
              <a:buClr>
                <a:schemeClr val="dk1"/>
              </a:buClr>
              <a:buSzPts val="3600"/>
              <a:buFont typeface="Century Gothic"/>
              <a:buNone/>
            </a:pPr>
            <a:r>
              <a:rPr b="1" i="0" lang="en-US" sz="3600" u="none">
                <a:solidFill>
                  <a:schemeClr val="dk1"/>
                </a:solidFill>
                <a:latin typeface="Century Gothic"/>
                <a:ea typeface="Century Gothic"/>
                <a:cs typeface="Century Gothic"/>
                <a:sym typeface="Century Gothic"/>
              </a:rPr>
              <a:t>The Board of Directors</a:t>
            </a:r>
            <a:endParaRPr/>
          </a:p>
          <a:p>
            <a:pPr indent="-812800" lvl="0" marL="812800" rtl="0" algn="l">
              <a:lnSpc>
                <a:spcPct val="80000"/>
              </a:lnSpc>
              <a:spcBef>
                <a:spcPts val="280"/>
              </a:spcBef>
              <a:spcAft>
                <a:spcPts val="0"/>
              </a:spcAft>
              <a:buClr>
                <a:schemeClr val="dk1"/>
              </a:buClr>
              <a:buSzPts val="1400"/>
              <a:buFont typeface="Arial"/>
              <a:buNone/>
            </a:pPr>
            <a:r>
              <a:t/>
            </a:r>
            <a:endParaRPr b="1" i="0" sz="1400" u="none">
              <a:solidFill>
                <a:schemeClr val="dk1"/>
              </a:solidFill>
              <a:latin typeface="Century Gothic"/>
              <a:ea typeface="Century Gothic"/>
              <a:cs typeface="Century Gothic"/>
              <a:sym typeface="Century Gothic"/>
            </a:endParaRPr>
          </a:p>
          <a:p>
            <a:pPr indent="-812800" lvl="0" marL="812800" rtl="0" algn="l">
              <a:lnSpc>
                <a:spcPct val="80000"/>
              </a:lnSpc>
              <a:spcBef>
                <a:spcPts val="280"/>
              </a:spcBef>
              <a:spcAft>
                <a:spcPts val="0"/>
              </a:spcAft>
              <a:buClr>
                <a:schemeClr val="dk1"/>
              </a:buClr>
              <a:buSzPts val="1400"/>
              <a:buFont typeface="Arial"/>
              <a:buNone/>
            </a:pPr>
            <a:r>
              <a:t/>
            </a:r>
            <a:endParaRPr b="1" i="0" sz="1400" u="none">
              <a:solidFill>
                <a:schemeClr val="dk1"/>
              </a:solidFill>
              <a:latin typeface="Century Gothic"/>
              <a:ea typeface="Century Gothic"/>
              <a:cs typeface="Century Gothic"/>
              <a:sym typeface="Century Gothic"/>
            </a:endParaRPr>
          </a:p>
          <a:p>
            <a:pPr indent="-812800" lvl="0" marL="812800" rtl="0" algn="l">
              <a:lnSpc>
                <a:spcPct val="80000"/>
              </a:lnSpc>
              <a:spcBef>
                <a:spcPts val="320"/>
              </a:spcBef>
              <a:spcAft>
                <a:spcPts val="0"/>
              </a:spcAft>
              <a:buClr>
                <a:schemeClr val="dk1"/>
              </a:buClr>
              <a:buSzPts val="1600"/>
              <a:buFont typeface="Century Gothic"/>
              <a:buAutoNum type="romanUcPeriod" startAt="2"/>
            </a:pPr>
            <a:r>
              <a:rPr b="1" i="0" lang="en-US" sz="1600" u="none">
                <a:solidFill>
                  <a:schemeClr val="dk1"/>
                </a:solidFill>
                <a:latin typeface="Century Gothic"/>
                <a:ea typeface="Century Gothic"/>
                <a:cs typeface="Century Gothic"/>
                <a:sym typeface="Century Gothic"/>
              </a:rPr>
              <a:t>Professional Development</a:t>
            </a:r>
            <a:endParaRPr/>
          </a:p>
          <a:p>
            <a:pPr indent="-812800" lvl="0" marL="8128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711200" lvl="1" marL="11684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Professional development and research and other technical services on general and specific sectoral training needs</a:t>
            </a:r>
            <a:endParaRPr/>
          </a:p>
          <a:p>
            <a:pPr indent="-711200" lvl="1" marL="1168400" rtl="0" algn="l">
              <a:lnSpc>
                <a:spcPct val="80000"/>
              </a:lnSpc>
              <a:spcBef>
                <a:spcPts val="320"/>
              </a:spcBef>
              <a:spcAft>
                <a:spcPts val="0"/>
              </a:spcAft>
              <a:buClr>
                <a:schemeClr val="dk1"/>
              </a:buClr>
              <a:buSzPts val="1600"/>
              <a:buFont typeface="Arial"/>
              <a:buNone/>
            </a:pPr>
            <a:r>
              <a:t/>
            </a:r>
            <a:endParaRPr b="1" i="0" sz="1600" u="sng">
              <a:solidFill>
                <a:schemeClr val="dk1"/>
              </a:solidFill>
              <a:latin typeface="Century Gothic"/>
              <a:ea typeface="Century Gothic"/>
              <a:cs typeface="Century Gothic"/>
              <a:sym typeface="Century Gothic"/>
            </a:endParaRPr>
          </a:p>
          <a:p>
            <a:pPr indent="-812800" lvl="0" marL="812800" rtl="0" algn="l">
              <a:lnSpc>
                <a:spcPct val="80000"/>
              </a:lnSpc>
              <a:spcBef>
                <a:spcPts val="320"/>
              </a:spcBef>
              <a:spcAft>
                <a:spcPts val="0"/>
              </a:spcAft>
              <a:buClr>
                <a:schemeClr val="dk1"/>
              </a:buClr>
              <a:buSzPts val="1600"/>
              <a:buFont typeface="Century Gothic"/>
              <a:buAutoNum type="romanUcPeriod" startAt="2"/>
            </a:pPr>
            <a:r>
              <a:rPr b="1" i="0" lang="en-US" sz="1600" u="none">
                <a:solidFill>
                  <a:schemeClr val="dk1"/>
                </a:solidFill>
                <a:latin typeface="Century Gothic"/>
                <a:ea typeface="Century Gothic"/>
                <a:cs typeface="Century Gothic"/>
                <a:sym typeface="Century Gothic"/>
              </a:rPr>
              <a:t>Compliance and Monitoring Functions</a:t>
            </a:r>
            <a:endParaRPr/>
          </a:p>
          <a:p>
            <a:pPr indent="-812800" lvl="0" marL="8128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711200" lvl="1" marL="11684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Accountancy Law/ the PRC Law / other government regulations</a:t>
            </a:r>
            <a:endParaRPr/>
          </a:p>
          <a:p>
            <a:pPr indent="-711200" lvl="1" marL="11684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711200" lvl="1" marL="11684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PICPA By Laws and Resolutions of the National Board Directors</a:t>
            </a:r>
            <a:endParaRPr/>
          </a:p>
          <a:p>
            <a:pPr indent="-711200" lvl="1" marL="11684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711200" lvl="1" marL="11684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CPE requirements thru the CPE Council</a:t>
            </a:r>
            <a:endParaRPr/>
          </a:p>
          <a:p>
            <a:pPr indent="-711200" lvl="1" marL="11684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711200" lvl="1" marL="11684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Quality Review Assurance in cooperation with BOA</a:t>
            </a:r>
            <a:endParaRPr/>
          </a:p>
          <a:p>
            <a:pPr indent="-711200" lvl="1" marL="11684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711200" lvl="1" marL="11684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Code of Ethics for professional accountants</a:t>
            </a:r>
            <a:endParaRPr/>
          </a:p>
          <a:p>
            <a:pPr indent="-711200" lvl="1" marL="11684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711200" lvl="1" marL="11684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Investigation and Discipline of members: thru the Ethics Board, in cooperation with PRC/BOA</a:t>
            </a:r>
            <a:endParaRPr/>
          </a:p>
          <a:p>
            <a:pPr indent="-711200" lvl="1" marL="11684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711200" lvl="1" marL="11684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AFA, CAPA and IFAC and international accreditation linkages / mutual recognition agreement requirements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6"/>
          <p:cNvSpPr txBox="1"/>
          <p:nvPr>
            <p:ph idx="4294967295" type="title"/>
          </p:nvPr>
        </p:nvSpPr>
        <p:spPr>
          <a:xfrm>
            <a:off x="381000" y="15240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Century Gothic"/>
              <a:buNone/>
            </a:pPr>
            <a:r>
              <a:rPr b="1" i="0" lang="en-US" sz="4400" u="none">
                <a:solidFill>
                  <a:schemeClr val="dk2"/>
                </a:solidFill>
                <a:latin typeface="Century Gothic"/>
                <a:ea typeface="Century Gothic"/>
                <a:cs typeface="Century Gothic"/>
                <a:sym typeface="Century Gothic"/>
              </a:rPr>
              <a:t>National President</a:t>
            </a:r>
            <a:endParaRPr/>
          </a:p>
        </p:txBody>
      </p:sp>
      <p:sp>
        <p:nvSpPr>
          <p:cNvPr id="164" name="Google Shape;164;p26"/>
          <p:cNvSpPr txBox="1"/>
          <p:nvPr>
            <p:ph idx="4294967295" type="body"/>
          </p:nvPr>
        </p:nvSpPr>
        <p:spPr>
          <a:xfrm>
            <a:off x="381000" y="1143000"/>
            <a:ext cx="8686800" cy="54864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Chief Executive Officer</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General supervision over the officers and members of the organization.</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Compliance with BY-Laws and the rules and regulations and Board Resolution.</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Presiding Officer for all PICPA and Board and EXCOM meetings.</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Official Representative of PICPA when and where it has to be represented</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New positions /new appointments, subject to Board approval.</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Position subject to rotation year to year based on geographic area and sector affiliation but no President, regardless of geographic area, coming from the same sector is allowed for more than two years</a:t>
            </a:r>
            <a:endParaRPr/>
          </a:p>
          <a:p>
            <a:pPr indent="-215900" lvl="0" marL="342900" rtl="0" algn="l">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7"/>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Century Gothic"/>
              <a:buNone/>
            </a:pPr>
            <a:r>
              <a:rPr b="1" i="0" lang="en-US" sz="4400" u="none">
                <a:solidFill>
                  <a:schemeClr val="dk2"/>
                </a:solidFill>
                <a:latin typeface="Century Gothic"/>
                <a:ea typeface="Century Gothic"/>
                <a:cs typeface="Century Gothic"/>
                <a:sym typeface="Century Gothic"/>
              </a:rPr>
              <a:t>Executive Committee</a:t>
            </a:r>
            <a:endParaRPr/>
          </a:p>
        </p:txBody>
      </p:sp>
      <p:sp>
        <p:nvSpPr>
          <p:cNvPr id="170" name="Google Shape;170;p27"/>
          <p:cNvSpPr txBox="1"/>
          <p:nvPr>
            <p:ph idx="4294967295" type="body"/>
          </p:nvPr>
        </p:nvSpPr>
        <p:spPr>
          <a:xfrm>
            <a:off x="457200" y="1600200"/>
            <a:ext cx="8229600" cy="50292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Composition: the President, the Executive Vice President, the Vice President for Operations, the Secretary and the Treasurer</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Decides and acts on all Board matters during Board intervals relating to the management of the affairs and business of PICPA except on matters specifically restricted under the Corporation Code and subject to direction and supervision of the Board.</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Quorum based on majority of the members for all its meetings.</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All / any actions are subject to majority vote of all members and to Board ratification.</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Board matters for resolution; matters for information only of the Board and minor operational issues.</a:t>
            </a:r>
            <a:endParaRPr/>
          </a:p>
          <a:p>
            <a:pPr indent="-215900" lvl="0" marL="342900" rtl="0" algn="l">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8"/>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Century Gothic"/>
              <a:buNone/>
            </a:pPr>
            <a:r>
              <a:rPr b="1" i="0" lang="en-US" sz="4400" u="none">
                <a:solidFill>
                  <a:schemeClr val="dk2"/>
                </a:solidFill>
                <a:latin typeface="Century Gothic"/>
                <a:ea typeface="Century Gothic"/>
                <a:cs typeface="Century Gothic"/>
                <a:sym typeface="Century Gothic"/>
              </a:rPr>
              <a:t>Executive Vice-President</a:t>
            </a:r>
            <a:endParaRPr/>
          </a:p>
        </p:txBody>
      </p:sp>
      <p:sp>
        <p:nvSpPr>
          <p:cNvPr id="176" name="Google Shape;176;p28"/>
          <p:cNvSpPr txBox="1"/>
          <p:nvPr>
            <p:ph idx="4294967295"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800"/>
              <a:buFont typeface="Century Gothic"/>
              <a:buChar char="•"/>
            </a:pPr>
            <a:r>
              <a:rPr b="0" i="0" lang="en-US" sz="2800" u="none">
                <a:solidFill>
                  <a:schemeClr val="dk1"/>
                </a:solidFill>
                <a:latin typeface="Century Gothic"/>
                <a:ea typeface="Century Gothic"/>
                <a:cs typeface="Century Gothic"/>
                <a:sym typeface="Century Gothic"/>
              </a:rPr>
              <a:t>All the powers and authorities, and required to perform all of the duties of the President during the absence or incapacity of the President for any cause.</a:t>
            </a:r>
            <a:endParaRPr/>
          </a:p>
          <a:p>
            <a:pPr indent="-342900" lvl="0" marL="342900" rtl="0" algn="l">
              <a:lnSpc>
                <a:spcPct val="90000"/>
              </a:lnSpc>
              <a:spcBef>
                <a:spcPts val="560"/>
              </a:spcBef>
              <a:spcAft>
                <a:spcPts val="0"/>
              </a:spcAft>
              <a:buClr>
                <a:schemeClr val="dk1"/>
              </a:buClr>
              <a:buSzPts val="2800"/>
              <a:buFont typeface="Century Gothic"/>
              <a:buChar char="•"/>
            </a:pPr>
            <a:r>
              <a:rPr b="0" i="0" lang="en-US" sz="2800" u="none">
                <a:solidFill>
                  <a:schemeClr val="dk1"/>
                </a:solidFill>
                <a:latin typeface="Century Gothic"/>
                <a:ea typeface="Century Gothic"/>
                <a:cs typeface="Century Gothic"/>
                <a:sym typeface="Century Gothic"/>
              </a:rPr>
              <a:t>Takes over the Presidency upon death, resignation, or removal of the President</a:t>
            </a:r>
            <a:endParaRPr/>
          </a:p>
          <a:p>
            <a:pPr indent="-342900" lvl="0" marL="342900" rtl="0" algn="l">
              <a:lnSpc>
                <a:spcPct val="90000"/>
              </a:lnSpc>
              <a:spcBef>
                <a:spcPts val="560"/>
              </a:spcBef>
              <a:spcAft>
                <a:spcPts val="0"/>
              </a:spcAft>
              <a:buClr>
                <a:schemeClr val="dk1"/>
              </a:buClr>
              <a:buSzPts val="2800"/>
              <a:buFont typeface="Century Gothic"/>
              <a:buChar char="•"/>
            </a:pPr>
            <a:r>
              <a:rPr b="0" i="0" lang="en-US" sz="2800" u="none">
                <a:solidFill>
                  <a:schemeClr val="dk1"/>
                </a:solidFill>
                <a:latin typeface="Century Gothic"/>
                <a:ea typeface="Century Gothic"/>
                <a:cs typeface="Century Gothic"/>
                <a:sym typeface="Century Gothic"/>
              </a:rPr>
              <a:t>Supervisory control over the geographical area offices and regional councils</a:t>
            </a:r>
            <a:endParaRPr/>
          </a:p>
          <a:p>
            <a:pPr indent="-342900" lvl="0" marL="342900" rtl="0" algn="l">
              <a:lnSpc>
                <a:spcPct val="90000"/>
              </a:lnSpc>
              <a:spcBef>
                <a:spcPts val="560"/>
              </a:spcBef>
              <a:spcAft>
                <a:spcPts val="0"/>
              </a:spcAft>
              <a:buClr>
                <a:schemeClr val="dk1"/>
              </a:buClr>
              <a:buSzPts val="2800"/>
              <a:buFont typeface="Century Gothic"/>
              <a:buChar char="•"/>
            </a:pPr>
            <a:r>
              <a:rPr b="0" i="0" lang="en-US" sz="2800" u="none">
                <a:solidFill>
                  <a:schemeClr val="dk1"/>
                </a:solidFill>
                <a:latin typeface="Century Gothic"/>
                <a:ea typeface="Century Gothic"/>
                <a:cs typeface="Century Gothic"/>
                <a:sym typeface="Century Gothic"/>
              </a:rPr>
              <a:t>Such other function as may be delegated to him by the President</a:t>
            </a:r>
            <a:endParaRPr/>
          </a:p>
          <a:p>
            <a:pPr indent="-165100" lvl="0" marL="342900" rtl="0" algn="l">
              <a:spcBef>
                <a:spcPts val="560"/>
              </a:spcBef>
              <a:spcAft>
                <a:spcPts val="0"/>
              </a:spcAft>
              <a:buClr>
                <a:schemeClr val="dk1"/>
              </a:buClr>
              <a:buSzPts val="2800"/>
              <a:buFont typeface="Arial"/>
              <a:buNone/>
            </a:pPr>
            <a:r>
              <a:t/>
            </a:r>
            <a:endParaRPr b="0" i="0" sz="2800" u="none">
              <a:solidFill>
                <a:schemeClr val="dk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9"/>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Century Gothic"/>
              <a:buNone/>
            </a:pPr>
            <a:r>
              <a:rPr b="1" i="0" lang="en-US" sz="4400" u="none">
                <a:solidFill>
                  <a:schemeClr val="dk2"/>
                </a:solidFill>
                <a:latin typeface="Century Gothic"/>
                <a:ea typeface="Century Gothic"/>
                <a:cs typeface="Century Gothic"/>
                <a:sym typeface="Century Gothic"/>
              </a:rPr>
              <a:t>Vice-President for Operations</a:t>
            </a:r>
            <a:r>
              <a:rPr b="0" i="0" lang="en-US" sz="4400" u="none">
                <a:solidFill>
                  <a:schemeClr val="dk2"/>
                </a:solidFill>
                <a:latin typeface="Arial"/>
                <a:ea typeface="Arial"/>
                <a:cs typeface="Arial"/>
                <a:sym typeface="Arial"/>
              </a:rPr>
              <a:t> </a:t>
            </a:r>
            <a:endParaRPr/>
          </a:p>
        </p:txBody>
      </p:sp>
      <p:sp>
        <p:nvSpPr>
          <p:cNvPr id="182" name="Google Shape;182;p29"/>
          <p:cNvSpPr txBox="1"/>
          <p:nvPr>
            <p:ph idx="4294967295" type="body"/>
          </p:nvPr>
        </p:nvSpPr>
        <p:spPr>
          <a:xfrm>
            <a:off x="457200" y="1600200"/>
            <a:ext cx="8229600" cy="5029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Century Gothic"/>
              <a:buChar char="•"/>
            </a:pPr>
            <a:r>
              <a:rPr b="0" i="0" lang="en-US" sz="3200" u="none">
                <a:solidFill>
                  <a:schemeClr val="dk1"/>
                </a:solidFill>
                <a:latin typeface="Century Gothic"/>
                <a:ea typeface="Century Gothic"/>
                <a:cs typeface="Century Gothic"/>
                <a:sym typeface="Century Gothic"/>
              </a:rPr>
              <a:t>Appointed by the President, subject to Board approval</a:t>
            </a:r>
            <a:endParaRPr/>
          </a:p>
          <a:p>
            <a:pPr indent="-342900" lvl="0" marL="34290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Century Gothic"/>
              <a:ea typeface="Century Gothic"/>
              <a:cs typeface="Century Gothic"/>
              <a:sym typeface="Century Gothic"/>
            </a:endParaRPr>
          </a:p>
          <a:p>
            <a:pPr indent="-342900" lvl="0" marL="342900" rtl="0" algn="l">
              <a:lnSpc>
                <a:spcPct val="100000"/>
              </a:lnSpc>
              <a:spcBef>
                <a:spcPts val="640"/>
              </a:spcBef>
              <a:spcAft>
                <a:spcPts val="0"/>
              </a:spcAft>
              <a:buClr>
                <a:schemeClr val="dk1"/>
              </a:buClr>
              <a:buSzPts val="3200"/>
              <a:buFont typeface="Century Gothic"/>
              <a:buChar char="•"/>
            </a:pPr>
            <a:r>
              <a:rPr b="0" i="0" lang="en-US" sz="3200" u="none">
                <a:solidFill>
                  <a:schemeClr val="dk1"/>
                </a:solidFill>
                <a:latin typeface="Century Gothic"/>
                <a:ea typeface="Century Gothic"/>
                <a:cs typeface="Century Gothic"/>
                <a:sym typeface="Century Gothic"/>
              </a:rPr>
              <a:t>Supervises the operations of the PICPA National committees</a:t>
            </a:r>
            <a:endParaRPr/>
          </a:p>
          <a:p>
            <a:pPr indent="-342900" lvl="0" marL="34290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Century Gothic"/>
              <a:ea typeface="Century Gothic"/>
              <a:cs typeface="Century Gothic"/>
              <a:sym typeface="Century Gothic"/>
            </a:endParaRPr>
          </a:p>
          <a:p>
            <a:pPr indent="-342900" lvl="0" marL="342900" rtl="0" algn="l">
              <a:lnSpc>
                <a:spcPct val="100000"/>
              </a:lnSpc>
              <a:spcBef>
                <a:spcPts val="640"/>
              </a:spcBef>
              <a:spcAft>
                <a:spcPts val="0"/>
              </a:spcAft>
              <a:buClr>
                <a:schemeClr val="dk1"/>
              </a:buClr>
              <a:buSzPts val="3200"/>
              <a:buFont typeface="Century Gothic"/>
              <a:buChar char="•"/>
            </a:pPr>
            <a:r>
              <a:rPr b="0" i="0" lang="en-US" sz="3200" u="none">
                <a:solidFill>
                  <a:schemeClr val="dk1"/>
                </a:solidFill>
                <a:latin typeface="Century Gothic"/>
                <a:ea typeface="Century Gothic"/>
                <a:cs typeface="Century Gothic"/>
                <a:sym typeface="Century Gothic"/>
              </a:rPr>
              <a:t>Performs other duties as may be assigned by the President and/or the Board.</a:t>
            </a:r>
            <a:endParaRPr/>
          </a:p>
          <a:p>
            <a:pPr indent="-139700" lvl="0" marL="342900" rtl="0" algn="l">
              <a:spcBef>
                <a:spcPts val="640"/>
              </a:spcBef>
              <a:spcAft>
                <a:spcPts val="0"/>
              </a:spcAft>
              <a:buClr>
                <a:schemeClr val="dk1"/>
              </a:buClr>
              <a:buSzPts val="3200"/>
              <a:buFont typeface="Arial"/>
              <a:buNone/>
            </a:pPr>
            <a:r>
              <a:t/>
            </a:r>
            <a:endParaRPr b="0" i="0" sz="3200" u="none">
              <a:solidFill>
                <a:schemeClr val="dk1"/>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0"/>
          <p:cNvSpPr txBox="1"/>
          <p:nvPr>
            <p:ph idx="4294967295" type="title"/>
          </p:nvPr>
        </p:nvSpPr>
        <p:spPr>
          <a:xfrm>
            <a:off x="304800" y="274637"/>
            <a:ext cx="8382000" cy="19351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2800"/>
              <a:buFont typeface="Century Gothic"/>
              <a:buNone/>
            </a:pPr>
            <a:r>
              <a:rPr b="1" i="0" lang="en-US" sz="2800" u="none">
                <a:solidFill>
                  <a:schemeClr val="dk2"/>
                </a:solidFill>
                <a:latin typeface="Century Gothic"/>
                <a:ea typeface="Century Gothic"/>
                <a:cs typeface="Century Gothic"/>
                <a:sym typeface="Century Gothic"/>
              </a:rPr>
              <a:t>Vice-President for Commerce and Industry</a:t>
            </a:r>
            <a:br>
              <a:rPr b="1" i="0" lang="en-US" sz="4000" u="none">
                <a:solidFill>
                  <a:schemeClr val="dk2"/>
                </a:solidFill>
                <a:latin typeface="Century Gothic"/>
                <a:ea typeface="Century Gothic"/>
                <a:cs typeface="Century Gothic"/>
                <a:sym typeface="Century Gothic"/>
              </a:rPr>
            </a:br>
            <a:r>
              <a:rPr b="1" i="0" lang="en-US" sz="2800" u="none">
                <a:solidFill>
                  <a:schemeClr val="dk2"/>
                </a:solidFill>
                <a:latin typeface="Century Gothic"/>
                <a:ea typeface="Century Gothic"/>
                <a:cs typeface="Century Gothic"/>
                <a:sym typeface="Century Gothic"/>
              </a:rPr>
              <a:t>Vice-President for Education</a:t>
            </a:r>
            <a:br>
              <a:rPr b="1" i="0" lang="en-US" sz="2800" u="none">
                <a:solidFill>
                  <a:schemeClr val="dk2"/>
                </a:solidFill>
                <a:latin typeface="Century Gothic"/>
                <a:ea typeface="Century Gothic"/>
                <a:cs typeface="Century Gothic"/>
                <a:sym typeface="Century Gothic"/>
              </a:rPr>
            </a:br>
            <a:r>
              <a:rPr b="1" i="0" lang="en-US" sz="2800" u="none">
                <a:solidFill>
                  <a:schemeClr val="dk2"/>
                </a:solidFill>
                <a:latin typeface="Century Gothic"/>
                <a:ea typeface="Century Gothic"/>
                <a:cs typeface="Century Gothic"/>
                <a:sym typeface="Century Gothic"/>
              </a:rPr>
              <a:t>Vice-President for Government	</a:t>
            </a:r>
            <a:br>
              <a:rPr b="1" i="0" lang="en-US" sz="2800" u="none">
                <a:solidFill>
                  <a:schemeClr val="dk2"/>
                </a:solidFill>
                <a:latin typeface="Century Gothic"/>
                <a:ea typeface="Century Gothic"/>
                <a:cs typeface="Century Gothic"/>
                <a:sym typeface="Century Gothic"/>
              </a:rPr>
            </a:br>
            <a:r>
              <a:rPr b="1" i="0" lang="en-US" sz="2800" u="none">
                <a:solidFill>
                  <a:schemeClr val="dk2"/>
                </a:solidFill>
                <a:latin typeface="Century Gothic"/>
                <a:ea typeface="Century Gothic"/>
                <a:cs typeface="Century Gothic"/>
                <a:sym typeface="Century Gothic"/>
              </a:rPr>
              <a:t>Vive-President for Public Practice</a:t>
            </a:r>
            <a:endParaRPr/>
          </a:p>
        </p:txBody>
      </p:sp>
      <p:sp>
        <p:nvSpPr>
          <p:cNvPr id="188" name="Google Shape;188;p30"/>
          <p:cNvSpPr txBox="1"/>
          <p:nvPr>
            <p:ph idx="4294967295" type="body"/>
          </p:nvPr>
        </p:nvSpPr>
        <p:spPr>
          <a:xfrm>
            <a:off x="381000" y="2209800"/>
            <a:ext cx="8305800" cy="3916362"/>
          </a:xfrm>
          <a:prstGeom prst="rect">
            <a:avLst/>
          </a:prstGeom>
          <a:noFill/>
          <a:ln>
            <a:noFill/>
          </a:ln>
        </p:spPr>
        <p:txBody>
          <a:bodyPr anchorCtr="0" anchor="t" bIns="45700" lIns="91425" spcFirstLastPara="1" rIns="91425" wrap="square" tIns="45700">
            <a:noAutofit/>
          </a:bodyPr>
          <a:lstStyle/>
          <a:p>
            <a:pPr indent="-215900" lvl="0" marL="342900" rtl="0" algn="l">
              <a:lnSpc>
                <a:spcPct val="90000"/>
              </a:lnSpc>
              <a:spcBef>
                <a:spcPts val="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9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Appointed by the President, subject to Board approval</a:t>
            </a:r>
            <a:endParaRPr/>
          </a:p>
          <a:p>
            <a:pPr indent="-342900" lvl="0" marL="342900" rtl="0" algn="l">
              <a:lnSpc>
                <a:spcPct val="9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9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Chairman of the Geographical Offices for respective sector</a:t>
            </a:r>
            <a:endParaRPr/>
          </a:p>
          <a:p>
            <a:pPr indent="-342900" lvl="0" marL="342900" rtl="0" algn="l">
              <a:lnSpc>
                <a:spcPct val="9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9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Technical activities relating to professional development, accounting and auditing, research, publications and other issues of the sector</a:t>
            </a:r>
            <a:endParaRPr/>
          </a:p>
          <a:p>
            <a:pPr indent="-342900" lvl="0" marL="342900" rtl="0" algn="l">
              <a:lnSpc>
                <a:spcPct val="9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9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Reports directly to the President</a:t>
            </a:r>
            <a:endParaRPr/>
          </a:p>
          <a:p>
            <a:pPr indent="-215900" lvl="0" marL="342900" rtl="0" algn="l">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1"/>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Century Gothic"/>
              <a:buNone/>
            </a:pPr>
            <a:r>
              <a:rPr b="1" i="0" lang="en-US" sz="4400" u="none">
                <a:solidFill>
                  <a:schemeClr val="dk2"/>
                </a:solidFill>
                <a:latin typeface="Century Gothic"/>
                <a:ea typeface="Century Gothic"/>
                <a:cs typeface="Century Gothic"/>
                <a:sym typeface="Century Gothic"/>
              </a:rPr>
              <a:t>Secretary</a:t>
            </a:r>
            <a:endParaRPr/>
          </a:p>
        </p:txBody>
      </p:sp>
      <p:sp>
        <p:nvSpPr>
          <p:cNvPr id="194" name="Google Shape;194;p31"/>
          <p:cNvSpPr txBox="1"/>
          <p:nvPr>
            <p:ph idx="4294967295" type="body"/>
          </p:nvPr>
        </p:nvSpPr>
        <p:spPr>
          <a:xfrm>
            <a:off x="457200" y="1371600"/>
            <a:ext cx="8229600" cy="5257800"/>
          </a:xfrm>
          <a:prstGeom prst="rect">
            <a:avLst/>
          </a:prstGeom>
          <a:noFill/>
          <a:ln>
            <a:noFill/>
          </a:ln>
        </p:spPr>
        <p:txBody>
          <a:bodyPr anchorCtr="0" anchor="t" bIns="45700" lIns="91425" spcFirstLastPara="1" rIns="91425" wrap="square" tIns="45700">
            <a:noAutofit/>
          </a:bodyPr>
          <a:lstStyle/>
          <a:p>
            <a:pPr indent="-215900" lvl="0" marL="342900" rtl="0" algn="l">
              <a:lnSpc>
                <a:spcPct val="80000"/>
              </a:lnSpc>
              <a:spcBef>
                <a:spcPts val="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Custodian of Corporate Records such as Board and EXCOM Minutes, Record of Membership, Corporate Seal</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Complies with all governmental reportorial requirements such as issuance of legal notices and election or business meetings proxies</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Report to the Board of Directors and/or the President, as may be required </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Reports to the general membership during the Annual Business Meeting</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Other duties as may be assigned to him by the President and the Board</a:t>
            </a:r>
            <a:endParaRPr/>
          </a:p>
          <a:p>
            <a:pPr indent="-215900" lvl="0" marL="342900" rtl="0" algn="l">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4"/>
          <p:cNvSpPr txBox="1"/>
          <p:nvPr>
            <p:ph idx="4294967295" type="title"/>
          </p:nvPr>
        </p:nvSpPr>
        <p:spPr>
          <a:xfrm>
            <a:off x="457200" y="7318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Arial"/>
              <a:buNone/>
            </a:pPr>
            <a:r>
              <a:rPr b="1" i="0" lang="en-US" sz="4400" u="none">
                <a:solidFill>
                  <a:schemeClr val="dk2"/>
                </a:solidFill>
                <a:latin typeface="Arial"/>
                <a:ea typeface="Arial"/>
                <a:cs typeface="Arial"/>
                <a:sym typeface="Arial"/>
              </a:rPr>
              <a:t>PICPA National Organization</a:t>
            </a:r>
            <a:endParaRPr/>
          </a:p>
        </p:txBody>
      </p:sp>
      <p:sp>
        <p:nvSpPr>
          <p:cNvPr id="94" name="Google Shape;94;p14"/>
          <p:cNvSpPr txBox="1"/>
          <p:nvPr>
            <p:ph idx="4294967295" type="body"/>
          </p:nvPr>
        </p:nvSpPr>
        <p:spPr>
          <a:xfrm>
            <a:off x="457200" y="1874837"/>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Century Gothic"/>
              <a:buChar char="•"/>
            </a:pPr>
            <a:r>
              <a:rPr b="0" i="0" lang="en-US" sz="3200" u="none">
                <a:solidFill>
                  <a:schemeClr val="dk1"/>
                </a:solidFill>
                <a:latin typeface="Century Gothic"/>
                <a:ea typeface="Century Gothic"/>
                <a:cs typeface="Century Gothic"/>
                <a:sym typeface="Century Gothic"/>
              </a:rPr>
              <a:t>Composed of Four Geographical Areas</a:t>
            </a:r>
            <a:endParaRPr/>
          </a:p>
          <a:p>
            <a:pPr indent="-342900" lvl="0" marL="34290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Century Gothic"/>
              <a:ea typeface="Century Gothic"/>
              <a:cs typeface="Century Gothic"/>
              <a:sym typeface="Century Gothic"/>
            </a:endParaRPr>
          </a:p>
          <a:p>
            <a:pPr indent="-342900" lvl="0" marL="342900" rtl="0" algn="l">
              <a:lnSpc>
                <a:spcPct val="100000"/>
              </a:lnSpc>
              <a:spcBef>
                <a:spcPts val="640"/>
              </a:spcBef>
              <a:spcAft>
                <a:spcPts val="0"/>
              </a:spcAft>
              <a:buClr>
                <a:schemeClr val="dk1"/>
              </a:buClr>
              <a:buSzPts val="3200"/>
              <a:buFont typeface="Century Gothic"/>
              <a:buChar char="•"/>
            </a:pPr>
            <a:r>
              <a:rPr b="0" i="0" lang="en-US" sz="3200" u="none">
                <a:solidFill>
                  <a:schemeClr val="dk1"/>
                </a:solidFill>
                <a:latin typeface="Century Gothic"/>
                <a:ea typeface="Century Gothic"/>
                <a:cs typeface="Century Gothic"/>
                <a:sym typeface="Century Gothic"/>
              </a:rPr>
              <a:t>Represented by Nine Regions and Four Sectors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2"/>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Century Gothic"/>
              <a:buNone/>
            </a:pPr>
            <a:r>
              <a:rPr b="1" i="0" lang="en-US" sz="4400" u="none">
                <a:solidFill>
                  <a:schemeClr val="dk2"/>
                </a:solidFill>
                <a:latin typeface="Century Gothic"/>
                <a:ea typeface="Century Gothic"/>
                <a:cs typeface="Century Gothic"/>
                <a:sym typeface="Century Gothic"/>
              </a:rPr>
              <a:t>Treasurer</a:t>
            </a:r>
            <a:endParaRPr/>
          </a:p>
        </p:txBody>
      </p:sp>
      <p:sp>
        <p:nvSpPr>
          <p:cNvPr id="200" name="Google Shape;200;p32"/>
          <p:cNvSpPr txBox="1"/>
          <p:nvPr>
            <p:ph idx="4294967295" type="body"/>
          </p:nvPr>
        </p:nvSpPr>
        <p:spPr>
          <a:xfrm>
            <a:off x="457200" y="1371600"/>
            <a:ext cx="8229600" cy="51054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200"/>
              <a:buFont typeface="Century Gothic"/>
              <a:buChar char="•"/>
            </a:pPr>
            <a:r>
              <a:rPr b="0" i="0" lang="en-US" sz="2200" u="none">
                <a:solidFill>
                  <a:schemeClr val="dk1"/>
                </a:solidFill>
                <a:latin typeface="Century Gothic"/>
                <a:ea typeface="Century Gothic"/>
                <a:cs typeface="Century Gothic"/>
                <a:sym typeface="Century Gothic"/>
              </a:rPr>
              <a:t>Appointed by the President, subject to Board approval FF</a:t>
            </a:r>
            <a:endParaRPr/>
          </a:p>
          <a:p>
            <a:pPr indent="-342900" lvl="0" marL="342900" rtl="0" algn="l">
              <a:lnSpc>
                <a:spcPct val="80000"/>
              </a:lnSpc>
              <a:spcBef>
                <a:spcPts val="440"/>
              </a:spcBef>
              <a:spcAft>
                <a:spcPts val="0"/>
              </a:spcAft>
              <a:buClr>
                <a:schemeClr val="dk1"/>
              </a:buClr>
              <a:buSzPts val="2200"/>
              <a:buFont typeface="Arial"/>
              <a:buNone/>
            </a:pPr>
            <a:r>
              <a:t/>
            </a:r>
            <a:endParaRPr b="0" i="0" sz="2200" u="none">
              <a:solidFill>
                <a:schemeClr val="dk1"/>
              </a:solidFill>
              <a:latin typeface="Century Gothic"/>
              <a:ea typeface="Century Gothic"/>
              <a:cs typeface="Century Gothic"/>
              <a:sym typeface="Century Gothic"/>
            </a:endParaRPr>
          </a:p>
          <a:p>
            <a:pPr indent="-342900" lvl="0" marL="342900" rtl="0" algn="l">
              <a:lnSpc>
                <a:spcPct val="80000"/>
              </a:lnSpc>
              <a:spcBef>
                <a:spcPts val="440"/>
              </a:spcBef>
              <a:spcAft>
                <a:spcPts val="0"/>
              </a:spcAft>
              <a:buClr>
                <a:schemeClr val="dk1"/>
              </a:buClr>
              <a:buSzPts val="2200"/>
              <a:buFont typeface="Century Gothic"/>
              <a:buChar char="•"/>
            </a:pPr>
            <a:r>
              <a:rPr b="0" i="0" lang="en-US" sz="2200" u="none">
                <a:solidFill>
                  <a:schemeClr val="dk1"/>
                </a:solidFill>
                <a:latin typeface="Century Gothic"/>
                <a:ea typeface="Century Gothic"/>
                <a:cs typeface="Century Gothic"/>
                <a:sym typeface="Century Gothic"/>
              </a:rPr>
              <a:t>Fund custodianship and management</a:t>
            </a:r>
            <a:endParaRPr/>
          </a:p>
          <a:p>
            <a:pPr indent="-342900" lvl="0" marL="342900" rtl="0" algn="l">
              <a:lnSpc>
                <a:spcPct val="80000"/>
              </a:lnSpc>
              <a:spcBef>
                <a:spcPts val="440"/>
              </a:spcBef>
              <a:spcAft>
                <a:spcPts val="0"/>
              </a:spcAft>
              <a:buClr>
                <a:schemeClr val="dk1"/>
              </a:buClr>
              <a:buSzPts val="2200"/>
              <a:buFont typeface="Arial"/>
              <a:buNone/>
            </a:pPr>
            <a:r>
              <a:t/>
            </a:r>
            <a:endParaRPr b="0" i="0" sz="2200" u="none">
              <a:solidFill>
                <a:schemeClr val="dk1"/>
              </a:solidFill>
              <a:latin typeface="Century Gothic"/>
              <a:ea typeface="Century Gothic"/>
              <a:cs typeface="Century Gothic"/>
              <a:sym typeface="Century Gothic"/>
            </a:endParaRPr>
          </a:p>
          <a:p>
            <a:pPr indent="-342900" lvl="0" marL="342900" rtl="0" algn="l">
              <a:lnSpc>
                <a:spcPct val="80000"/>
              </a:lnSpc>
              <a:spcBef>
                <a:spcPts val="440"/>
              </a:spcBef>
              <a:spcAft>
                <a:spcPts val="0"/>
              </a:spcAft>
              <a:buClr>
                <a:schemeClr val="dk1"/>
              </a:buClr>
              <a:buSzPts val="2200"/>
              <a:buFont typeface="Century Gothic"/>
              <a:buChar char="•"/>
            </a:pPr>
            <a:r>
              <a:rPr b="0" i="0" lang="en-US" sz="2200" u="none">
                <a:solidFill>
                  <a:schemeClr val="dk1"/>
                </a:solidFill>
                <a:latin typeface="Century Gothic"/>
                <a:ea typeface="Century Gothic"/>
                <a:cs typeface="Century Gothic"/>
                <a:sym typeface="Century Gothic"/>
              </a:rPr>
              <a:t>Control over operational and capital expenditures thru budget system</a:t>
            </a:r>
            <a:endParaRPr/>
          </a:p>
          <a:p>
            <a:pPr indent="-342900" lvl="0" marL="342900" rtl="0" algn="l">
              <a:lnSpc>
                <a:spcPct val="80000"/>
              </a:lnSpc>
              <a:spcBef>
                <a:spcPts val="440"/>
              </a:spcBef>
              <a:spcAft>
                <a:spcPts val="0"/>
              </a:spcAft>
              <a:buClr>
                <a:schemeClr val="dk1"/>
              </a:buClr>
              <a:buSzPts val="2200"/>
              <a:buFont typeface="Arial"/>
              <a:buNone/>
            </a:pPr>
            <a:r>
              <a:t/>
            </a:r>
            <a:endParaRPr b="0" i="0" sz="2200" u="none">
              <a:solidFill>
                <a:schemeClr val="dk1"/>
              </a:solidFill>
              <a:latin typeface="Century Gothic"/>
              <a:ea typeface="Century Gothic"/>
              <a:cs typeface="Century Gothic"/>
              <a:sym typeface="Century Gothic"/>
            </a:endParaRPr>
          </a:p>
          <a:p>
            <a:pPr indent="-342900" lvl="0" marL="342900" rtl="0" algn="l">
              <a:lnSpc>
                <a:spcPct val="80000"/>
              </a:lnSpc>
              <a:spcBef>
                <a:spcPts val="440"/>
              </a:spcBef>
              <a:spcAft>
                <a:spcPts val="0"/>
              </a:spcAft>
              <a:buClr>
                <a:schemeClr val="dk1"/>
              </a:buClr>
              <a:buSzPts val="2200"/>
              <a:buFont typeface="Century Gothic"/>
              <a:buChar char="•"/>
            </a:pPr>
            <a:r>
              <a:rPr b="0" i="0" lang="en-US" sz="2200" u="none">
                <a:solidFill>
                  <a:schemeClr val="dk1"/>
                </a:solidFill>
                <a:latin typeface="Century Gothic"/>
                <a:ea typeface="Century Gothic"/>
                <a:cs typeface="Century Gothic"/>
                <a:sym typeface="Century Gothic"/>
              </a:rPr>
              <a:t>Compliance with the financial reporting requirements for the Institute, including chapters and foundations.</a:t>
            </a:r>
            <a:endParaRPr/>
          </a:p>
          <a:p>
            <a:pPr indent="-342900" lvl="0" marL="342900" rtl="0" algn="l">
              <a:lnSpc>
                <a:spcPct val="80000"/>
              </a:lnSpc>
              <a:spcBef>
                <a:spcPts val="440"/>
              </a:spcBef>
              <a:spcAft>
                <a:spcPts val="0"/>
              </a:spcAft>
              <a:buClr>
                <a:schemeClr val="dk1"/>
              </a:buClr>
              <a:buSzPts val="2200"/>
              <a:buFont typeface="Arial"/>
              <a:buNone/>
            </a:pPr>
            <a:r>
              <a:t/>
            </a:r>
            <a:endParaRPr b="0" i="0" sz="2200" u="none">
              <a:solidFill>
                <a:schemeClr val="dk1"/>
              </a:solidFill>
              <a:latin typeface="Century Gothic"/>
              <a:ea typeface="Century Gothic"/>
              <a:cs typeface="Century Gothic"/>
              <a:sym typeface="Century Gothic"/>
            </a:endParaRPr>
          </a:p>
          <a:p>
            <a:pPr indent="-342900" lvl="0" marL="342900" rtl="0" algn="l">
              <a:lnSpc>
                <a:spcPct val="80000"/>
              </a:lnSpc>
              <a:spcBef>
                <a:spcPts val="440"/>
              </a:spcBef>
              <a:spcAft>
                <a:spcPts val="0"/>
              </a:spcAft>
              <a:buClr>
                <a:schemeClr val="dk1"/>
              </a:buClr>
              <a:buSzPts val="2200"/>
              <a:buFont typeface="Century Gothic"/>
              <a:buChar char="•"/>
            </a:pPr>
            <a:r>
              <a:rPr b="0" i="0" lang="en-US" sz="2200" u="none">
                <a:solidFill>
                  <a:schemeClr val="dk1"/>
                </a:solidFill>
                <a:latin typeface="Century Gothic"/>
                <a:ea typeface="Century Gothic"/>
                <a:cs typeface="Century Gothic"/>
                <a:sym typeface="Century Gothic"/>
              </a:rPr>
              <a:t>With authority to review of the work and report of the Cashier and the Chief Accountant</a:t>
            </a:r>
            <a:endParaRPr/>
          </a:p>
          <a:p>
            <a:pPr indent="-342900" lvl="0" marL="342900" rtl="0" algn="l">
              <a:lnSpc>
                <a:spcPct val="80000"/>
              </a:lnSpc>
              <a:spcBef>
                <a:spcPts val="440"/>
              </a:spcBef>
              <a:spcAft>
                <a:spcPts val="0"/>
              </a:spcAft>
              <a:buClr>
                <a:schemeClr val="dk1"/>
              </a:buClr>
              <a:buSzPts val="2200"/>
              <a:buFont typeface="Arial"/>
              <a:buNone/>
            </a:pPr>
            <a:r>
              <a:t/>
            </a:r>
            <a:endParaRPr b="0" i="0" sz="2200" u="none">
              <a:solidFill>
                <a:schemeClr val="dk1"/>
              </a:solidFill>
              <a:latin typeface="Century Gothic"/>
              <a:ea typeface="Century Gothic"/>
              <a:cs typeface="Century Gothic"/>
              <a:sym typeface="Century Gothic"/>
            </a:endParaRPr>
          </a:p>
          <a:p>
            <a:pPr indent="-342900" lvl="0" marL="342900" rtl="0" algn="l">
              <a:lnSpc>
                <a:spcPct val="80000"/>
              </a:lnSpc>
              <a:spcBef>
                <a:spcPts val="440"/>
              </a:spcBef>
              <a:spcAft>
                <a:spcPts val="0"/>
              </a:spcAft>
              <a:buClr>
                <a:schemeClr val="dk1"/>
              </a:buClr>
              <a:buSzPts val="2200"/>
              <a:buFont typeface="Century Gothic"/>
              <a:buChar char="•"/>
            </a:pPr>
            <a:r>
              <a:rPr b="0" i="0" lang="en-US" sz="2200" u="none">
                <a:solidFill>
                  <a:schemeClr val="dk1"/>
                </a:solidFill>
                <a:latin typeface="Century Gothic"/>
                <a:ea typeface="Century Gothic"/>
                <a:cs typeface="Century Gothic"/>
                <a:sym typeface="Century Gothic"/>
              </a:rPr>
              <a:t>Reports to the ExCom and the Board and to the general membership during Annual Business Meeting</a:t>
            </a:r>
            <a:endParaRPr/>
          </a:p>
          <a:p>
            <a:pPr indent="-203200" lvl="0" marL="342900" rtl="0" algn="l">
              <a:spcBef>
                <a:spcPts val="440"/>
              </a:spcBef>
              <a:spcAft>
                <a:spcPts val="0"/>
              </a:spcAft>
              <a:buClr>
                <a:schemeClr val="dk1"/>
              </a:buClr>
              <a:buSzPts val="2200"/>
              <a:buFont typeface="Arial"/>
              <a:buNone/>
            </a:pPr>
            <a:r>
              <a:t/>
            </a:r>
            <a:endParaRPr b="0" i="0" sz="2200" u="none">
              <a:solidFill>
                <a:schemeClr val="dk1"/>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3"/>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Century Gothic"/>
              <a:buNone/>
            </a:pPr>
            <a:r>
              <a:rPr b="1" i="0" lang="en-US" sz="4400" u="none">
                <a:solidFill>
                  <a:schemeClr val="dk2"/>
                </a:solidFill>
                <a:latin typeface="Century Gothic"/>
                <a:ea typeface="Century Gothic"/>
                <a:cs typeface="Century Gothic"/>
                <a:sym typeface="Century Gothic"/>
              </a:rPr>
              <a:t>Regional Directors</a:t>
            </a:r>
            <a:endParaRPr/>
          </a:p>
        </p:txBody>
      </p:sp>
      <p:sp>
        <p:nvSpPr>
          <p:cNvPr id="206" name="Google Shape;206;p33"/>
          <p:cNvSpPr txBox="1"/>
          <p:nvPr>
            <p:ph idx="4294967295" type="body"/>
          </p:nvPr>
        </p:nvSpPr>
        <p:spPr>
          <a:xfrm>
            <a:off x="457200" y="1600200"/>
            <a:ext cx="8686800" cy="49530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800"/>
              <a:buFont typeface="Century Gothic"/>
              <a:buNone/>
            </a:pPr>
            <a:r>
              <a:rPr b="1" i="0" lang="en-US" sz="1800" u="none">
                <a:solidFill>
                  <a:schemeClr val="dk1"/>
                </a:solidFill>
                <a:latin typeface="Century Gothic"/>
                <a:ea typeface="Century Gothic"/>
                <a:cs typeface="Century Gothic"/>
                <a:sym typeface="Century Gothic"/>
              </a:rPr>
              <a:t>Communication link between the National Board and the Chapters</a:t>
            </a:r>
            <a:endParaRPr/>
          </a:p>
          <a:p>
            <a:pPr indent="-342900" lvl="0" marL="342900" rtl="0" algn="l">
              <a:lnSpc>
                <a:spcPct val="80000"/>
              </a:lnSpc>
              <a:spcBef>
                <a:spcPts val="360"/>
              </a:spcBef>
              <a:spcAft>
                <a:spcPts val="0"/>
              </a:spcAft>
              <a:buClr>
                <a:schemeClr val="dk1"/>
              </a:buClr>
              <a:buSzPts val="1800"/>
              <a:buFont typeface="Century Gothic"/>
              <a:buNone/>
            </a:pPr>
            <a:r>
              <a:rPr b="1" i="0" lang="en-US" sz="1800" u="none">
                <a:solidFill>
                  <a:schemeClr val="dk1"/>
                </a:solidFill>
                <a:latin typeface="Century Gothic"/>
                <a:ea typeface="Century Gothic"/>
                <a:cs typeface="Century Gothic"/>
                <a:sym typeface="Century Gothic"/>
              </a:rPr>
              <a:t>and vise versa</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Takes charge of chapters/monitors chapter activities in his region</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Regularly visits chapters possibly during chapter members or board meeting and brief them of developments regarding new rules/directives from the Board/new accounting or auditing principles/new SEC, PRC, BOA, BSP requirement that will be helpful to their practice or work.</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Submits or inputs to the Board regional /chapter activities/issues/ concerns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Providers inputs/recommendations to improve the functioning of the chapters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Monitors and ensures compliance with the reporting requirements of the National Office.</a:t>
            </a:r>
            <a:endParaRPr/>
          </a:p>
          <a:p>
            <a:pPr indent="-228600" lvl="0" marL="342900" rtl="0" algn="l">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4"/>
          <p:cNvSpPr txBox="1"/>
          <p:nvPr>
            <p:ph idx="4294967295" type="title"/>
          </p:nvPr>
        </p:nvSpPr>
        <p:spPr>
          <a:xfrm>
            <a:off x="457200" y="7620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Century Gothic"/>
              <a:buNone/>
            </a:pPr>
            <a:r>
              <a:rPr b="1" i="0" lang="en-US" sz="4400" u="none">
                <a:solidFill>
                  <a:schemeClr val="dk2"/>
                </a:solidFill>
                <a:latin typeface="Century Gothic"/>
                <a:ea typeface="Century Gothic"/>
                <a:cs typeface="Century Gothic"/>
                <a:sym typeface="Century Gothic"/>
              </a:rPr>
              <a:t>Liaison Director</a:t>
            </a:r>
            <a:endParaRPr/>
          </a:p>
        </p:txBody>
      </p:sp>
      <p:sp>
        <p:nvSpPr>
          <p:cNvPr id="212" name="Google Shape;212;p34"/>
          <p:cNvSpPr txBox="1"/>
          <p:nvPr>
            <p:ph idx="4294967295" type="body"/>
          </p:nvPr>
        </p:nvSpPr>
        <p:spPr>
          <a:xfrm>
            <a:off x="457200" y="1143000"/>
            <a:ext cx="8686800" cy="56388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800"/>
              <a:buFont typeface="Century Gothic"/>
              <a:buNone/>
            </a:pPr>
            <a:r>
              <a:rPr b="1" i="0" lang="en-US" sz="1800" u="none">
                <a:solidFill>
                  <a:schemeClr val="dk1"/>
                </a:solidFill>
                <a:latin typeface="Century Gothic"/>
                <a:ea typeface="Century Gothic"/>
                <a:cs typeface="Century Gothic"/>
                <a:sym typeface="Century Gothic"/>
              </a:rPr>
              <a:t>Communication link between the National Board and the</a:t>
            </a:r>
            <a:endParaRPr/>
          </a:p>
          <a:p>
            <a:pPr indent="-342900" lvl="0" marL="342900" rtl="0" algn="l">
              <a:lnSpc>
                <a:spcPct val="80000"/>
              </a:lnSpc>
              <a:spcBef>
                <a:spcPts val="360"/>
              </a:spcBef>
              <a:spcAft>
                <a:spcPts val="0"/>
              </a:spcAft>
              <a:buClr>
                <a:schemeClr val="dk1"/>
              </a:buClr>
              <a:buSzPts val="1800"/>
              <a:buFont typeface="Century Gothic"/>
              <a:buNone/>
            </a:pPr>
            <a:r>
              <a:rPr b="1" i="0" lang="en-US" sz="1800" u="none">
                <a:solidFill>
                  <a:schemeClr val="dk1"/>
                </a:solidFill>
                <a:latin typeface="Century Gothic"/>
                <a:ea typeface="Century Gothic"/>
                <a:cs typeface="Century Gothic"/>
                <a:sym typeface="Century Gothic"/>
              </a:rPr>
              <a:t>Committees	</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Takes charge of Committees under them; monitors their activities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Meets with the Committee Chairs regarding their plans and budget</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Attend committee meetings, if necessary</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Provides committees of Board expectations/ directions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Reports to the Board projects / activities/issues /concerns of the Committees.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Motivates / inspires committees to successfully implement their plan</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Requires committees for quarterly reports due prior to the National Board meeting</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Provides inputs /recommendations to improve the functioning of the Committee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5"/>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Century Gothic"/>
              <a:buNone/>
            </a:pPr>
            <a:r>
              <a:rPr b="1" i="0" lang="en-US" sz="4400" u="none">
                <a:solidFill>
                  <a:schemeClr val="dk2"/>
                </a:solidFill>
                <a:latin typeface="Century Gothic"/>
                <a:ea typeface="Century Gothic"/>
                <a:cs typeface="Century Gothic"/>
                <a:sym typeface="Century Gothic"/>
              </a:rPr>
              <a:t>Sectoral Directors</a:t>
            </a:r>
            <a:endParaRPr/>
          </a:p>
        </p:txBody>
      </p:sp>
      <p:sp>
        <p:nvSpPr>
          <p:cNvPr id="218" name="Google Shape;218;p35"/>
          <p:cNvSpPr txBox="1"/>
          <p:nvPr>
            <p:ph idx="4294967295" type="body"/>
          </p:nvPr>
        </p:nvSpPr>
        <p:spPr>
          <a:xfrm>
            <a:off x="457200" y="1600200"/>
            <a:ext cx="8686800" cy="50292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400"/>
              <a:buFont typeface="Century Gothic"/>
              <a:buNone/>
            </a:pPr>
            <a:r>
              <a:rPr b="1" i="0" lang="en-US" sz="2400" u="none">
                <a:solidFill>
                  <a:schemeClr val="dk1"/>
                </a:solidFill>
                <a:latin typeface="Century Gothic"/>
                <a:ea typeface="Century Gothic"/>
                <a:cs typeface="Century Gothic"/>
                <a:sym typeface="Century Gothic"/>
              </a:rPr>
              <a:t>Communication link between the National Board</a:t>
            </a:r>
            <a:endParaRPr/>
          </a:p>
          <a:p>
            <a:pPr indent="-342900" lvl="0" marL="342900" rtl="0" algn="l">
              <a:lnSpc>
                <a:spcPct val="80000"/>
              </a:lnSpc>
              <a:spcBef>
                <a:spcPts val="480"/>
              </a:spcBef>
              <a:spcAft>
                <a:spcPts val="0"/>
              </a:spcAft>
              <a:buClr>
                <a:schemeClr val="dk1"/>
              </a:buClr>
              <a:buSzPts val="2400"/>
              <a:buFont typeface="Century Gothic"/>
              <a:buNone/>
            </a:pPr>
            <a:r>
              <a:rPr b="1" i="0" lang="en-US" sz="2400" u="none">
                <a:solidFill>
                  <a:schemeClr val="dk1"/>
                </a:solidFill>
                <a:latin typeface="Century Gothic"/>
                <a:ea typeface="Century Gothic"/>
                <a:cs typeface="Century Gothic"/>
                <a:sym typeface="Century Gothic"/>
              </a:rPr>
              <a:t>and his sectors</a:t>
            </a:r>
            <a:endParaRPr/>
          </a:p>
          <a:p>
            <a:pPr indent="-342900" lvl="0" marL="342900" rtl="0" algn="l">
              <a:lnSpc>
                <a:spcPct val="8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8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Briefing on development/issues/concerns/needs in his sector</a:t>
            </a:r>
            <a:endParaRPr/>
          </a:p>
          <a:p>
            <a:pPr indent="-342900" lvl="0" marL="342900" rtl="0" algn="l">
              <a:lnSpc>
                <a:spcPct val="8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8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Membership growth of the specific sector</a:t>
            </a:r>
            <a:endParaRPr/>
          </a:p>
          <a:p>
            <a:pPr indent="-342900" lvl="0" marL="342900" rtl="0" algn="l">
              <a:lnSpc>
                <a:spcPct val="8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8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Contribute article to Publication specific to his sector</a:t>
            </a:r>
            <a:endParaRPr/>
          </a:p>
          <a:p>
            <a:pPr indent="-342900" lvl="0" marL="342900" rtl="0" algn="l">
              <a:lnSpc>
                <a:spcPct val="8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8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Quarterly report to sector</a:t>
            </a:r>
            <a:endParaRPr/>
          </a:p>
          <a:p>
            <a:pPr indent="-342900" lvl="0" marL="342900" rtl="0" algn="l">
              <a:lnSpc>
                <a:spcPct val="8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8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Coordinates with the sectoral VPs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6"/>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Century Gothic"/>
              <a:buNone/>
            </a:pPr>
            <a:r>
              <a:rPr b="1" i="0" lang="en-US" sz="4400" u="none">
                <a:solidFill>
                  <a:schemeClr val="dk2"/>
                </a:solidFill>
                <a:latin typeface="Century Gothic"/>
                <a:ea typeface="Century Gothic"/>
                <a:cs typeface="Century Gothic"/>
                <a:sym typeface="Century Gothic"/>
              </a:rPr>
              <a:t>Executive Director</a:t>
            </a:r>
            <a:endParaRPr/>
          </a:p>
        </p:txBody>
      </p:sp>
      <p:sp>
        <p:nvSpPr>
          <p:cNvPr id="224" name="Google Shape;224;p36"/>
          <p:cNvSpPr txBox="1"/>
          <p:nvPr>
            <p:ph idx="4294967295"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Full-time, appointed by and reporting directly to the President </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With term of four years, renewable for another four years; May be removed by 2/3 votes of the Board</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Requires attendance to Board and Excom and other significant meetings</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Plans, directs and supervises the operation of the National Secretariat and compiles geographic and regional reports</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Plans financial goals and strategies based on the Institute philosophy and objectives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7"/>
          <p:cNvSpPr txBox="1"/>
          <p:nvPr>
            <p:ph idx="4294967295" type="body"/>
          </p:nvPr>
        </p:nvSpPr>
        <p:spPr>
          <a:xfrm>
            <a:off x="457200" y="381000"/>
            <a:ext cx="8229600" cy="60198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4000"/>
              <a:buFont typeface="Arial"/>
              <a:buNone/>
            </a:pPr>
            <a:r>
              <a:rPr b="0" i="0" lang="en-US" sz="4000" u="none">
                <a:solidFill>
                  <a:schemeClr val="dk1"/>
                </a:solidFill>
                <a:latin typeface="Arial"/>
                <a:ea typeface="Arial"/>
                <a:cs typeface="Arial"/>
                <a:sym typeface="Arial"/>
              </a:rPr>
              <a:t>Executive Director</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Provides program that will involve the participation of the geographic regional and chapters in carrying out the theme for the year</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Provides training and development programs for the personnel to enhance technical expertise, work attitudes and productivity</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Approves, reviews and ensures the implementation of overall financial plans and budgets prior to submission to Board of Directors</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Prepares for the Board meetings and other significant meeting, including monthly and annual financial reports and reports of activities of geographic, regions, and committees</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Ensures promotion and implementation of policies and procedures and PRC/BOA/IFAC requirements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38"/>
          <p:cNvSpPr txBox="1"/>
          <p:nvPr>
            <p:ph idx="4294967295" type="body"/>
          </p:nvPr>
        </p:nvSpPr>
        <p:spPr>
          <a:xfrm>
            <a:off x="457200" y="1295400"/>
            <a:ext cx="8229600" cy="48307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rtl="0" algn="ctr">
              <a:lnSpc>
                <a:spcPct val="100000"/>
              </a:lnSpc>
              <a:spcBef>
                <a:spcPts val="800"/>
              </a:spcBef>
              <a:spcAft>
                <a:spcPts val="0"/>
              </a:spcAft>
              <a:buClr>
                <a:schemeClr val="dk1"/>
              </a:buClr>
              <a:buSzPts val="4000"/>
              <a:buFont typeface="Arial"/>
              <a:buNone/>
            </a:pPr>
            <a:r>
              <a:rPr b="0" i="0" lang="en-US" sz="4000" u="none">
                <a:solidFill>
                  <a:schemeClr val="dk1"/>
                </a:solidFill>
                <a:latin typeface="Arial"/>
                <a:ea typeface="Arial"/>
                <a:cs typeface="Arial"/>
                <a:sym typeface="Arial"/>
              </a:rPr>
              <a:t>The Geographical Area Office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40"/>
          <p:cNvSpPr txBox="1"/>
          <p:nvPr>
            <p:ph idx="4294967295" type="title"/>
          </p:nvPr>
        </p:nvSpPr>
        <p:spPr>
          <a:xfrm>
            <a:off x="457200" y="274637"/>
            <a:ext cx="86868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entury Gothic"/>
              <a:buNone/>
            </a:pPr>
            <a:r>
              <a:rPr b="1" i="0" lang="en-US" sz="3600" u="none">
                <a:solidFill>
                  <a:schemeClr val="dk2"/>
                </a:solidFill>
                <a:latin typeface="Century Gothic"/>
                <a:ea typeface="Century Gothic"/>
                <a:cs typeface="Century Gothic"/>
                <a:sym typeface="Century Gothic"/>
              </a:rPr>
              <a:t>The Geographical Area Office (GAO)</a:t>
            </a:r>
            <a:endParaRPr/>
          </a:p>
        </p:txBody>
      </p:sp>
      <p:sp>
        <p:nvSpPr>
          <p:cNvPr id="244" name="Google Shape;244;p40"/>
          <p:cNvSpPr txBox="1"/>
          <p:nvPr>
            <p:ph idx="4294967295"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Serves as the functional or professional arm of the Institute</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Governed under uniform rules, regulations and guidelines prescribed by the National Board of Directors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Four GAOs nationwide, under which are nine regions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Headed by Chairman, elected from among the Senior National Directors, assisted by a Treasurer and a Secretary</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Consists of all National Directors and Regional Sectoral Representatives belonging to that geographic area</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Meetings held every two months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Geographic Sectoral meetings may be held among the national Directors and RSRs belong to that sector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41"/>
          <p:cNvSpPr txBox="1"/>
          <p:nvPr>
            <p:ph idx="4294967295" type="body"/>
          </p:nvPr>
        </p:nvSpPr>
        <p:spPr>
          <a:xfrm>
            <a:off x="457200" y="0"/>
            <a:ext cx="8229600" cy="67056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3600"/>
              <a:buFont typeface="Arial"/>
              <a:buNone/>
            </a:pPr>
            <a:r>
              <a:t/>
            </a:r>
            <a:endParaRPr b="0" i="0" sz="3600" u="none">
              <a:solidFill>
                <a:schemeClr val="dk1"/>
              </a:solidFill>
              <a:latin typeface="Arial"/>
              <a:ea typeface="Arial"/>
              <a:cs typeface="Arial"/>
              <a:sym typeface="Arial"/>
            </a:endParaRPr>
          </a:p>
          <a:p>
            <a:pPr indent="-342900" lvl="0" marL="342900" rtl="0" algn="l">
              <a:lnSpc>
                <a:spcPct val="80000"/>
              </a:lnSpc>
              <a:spcBef>
                <a:spcPts val="72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The Geographical Area Office</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Supports Regional Councils on long term planning in administration and sectoral concerns</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GAO meetings, conventions and activities</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Initiates policy formulation and implementation</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GAO custody of funds and proper disbursements</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GAO financial reporting to National Office and books of account</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GAO Minutes of meeting records</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GAO membership and other reports to National Office</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Reports other sectoral concerns</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Membership and professional growth</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Strengthening relationship among members of the GAO</a:t>
            </a:r>
            <a:endParaRPr/>
          </a:p>
          <a:p>
            <a:pPr indent="-2413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241300" lvl="0" marL="342900" rtl="0" algn="l">
              <a:spcBef>
                <a:spcPts val="32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5"/>
          <p:cNvSpPr txBox="1"/>
          <p:nvPr>
            <p:ph idx="4294967295" type="title"/>
          </p:nvPr>
        </p:nvSpPr>
        <p:spPr>
          <a:xfrm>
            <a:off x="457200" y="701675"/>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Century Gothic"/>
              <a:buNone/>
            </a:pPr>
            <a:r>
              <a:rPr b="1" i="0" lang="en-US" sz="4400" u="none">
                <a:solidFill>
                  <a:schemeClr val="dk2"/>
                </a:solidFill>
                <a:latin typeface="Century Gothic"/>
                <a:ea typeface="Century Gothic"/>
                <a:cs typeface="Century Gothic"/>
                <a:sym typeface="Century Gothic"/>
              </a:rPr>
              <a:t>Geographical Areas</a:t>
            </a:r>
            <a:endParaRPr/>
          </a:p>
        </p:txBody>
      </p:sp>
      <p:sp>
        <p:nvSpPr>
          <p:cNvPr id="100" name="Google Shape;100;p15"/>
          <p:cNvSpPr txBox="1"/>
          <p:nvPr>
            <p:ph idx="4294967295" type="body"/>
          </p:nvPr>
        </p:nvSpPr>
        <p:spPr>
          <a:xfrm>
            <a:off x="457200" y="2027237"/>
            <a:ext cx="83820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Century Gothic"/>
              <a:buChar char="•"/>
            </a:pPr>
            <a:r>
              <a:rPr b="0" i="0" lang="en-US" sz="3200" u="none">
                <a:solidFill>
                  <a:schemeClr val="dk1"/>
                </a:solidFill>
                <a:latin typeface="Century Gothic"/>
                <a:ea typeface="Century Gothic"/>
                <a:cs typeface="Century Gothic"/>
                <a:sym typeface="Century Gothic"/>
              </a:rPr>
              <a:t>National Capital Region (Metro Manila)</a:t>
            </a:r>
            <a:endParaRPr/>
          </a:p>
          <a:p>
            <a:pPr indent="-342900" lvl="0" marL="342900" rtl="0" algn="l">
              <a:lnSpc>
                <a:spcPct val="100000"/>
              </a:lnSpc>
              <a:spcBef>
                <a:spcPts val="640"/>
              </a:spcBef>
              <a:spcAft>
                <a:spcPts val="0"/>
              </a:spcAft>
              <a:buClr>
                <a:schemeClr val="dk1"/>
              </a:buClr>
              <a:buSzPts val="3200"/>
              <a:buFont typeface="Century Gothic"/>
              <a:buChar char="•"/>
            </a:pPr>
            <a:r>
              <a:rPr b="0" i="0" lang="en-US" sz="3200" u="none">
                <a:solidFill>
                  <a:schemeClr val="dk1"/>
                </a:solidFill>
                <a:latin typeface="Century Gothic"/>
                <a:ea typeface="Century Gothic"/>
                <a:cs typeface="Century Gothic"/>
                <a:sym typeface="Century Gothic"/>
              </a:rPr>
              <a:t>Luzon</a:t>
            </a:r>
            <a:endParaRPr/>
          </a:p>
          <a:p>
            <a:pPr indent="-342900" lvl="0" marL="342900" rtl="0" algn="l">
              <a:lnSpc>
                <a:spcPct val="100000"/>
              </a:lnSpc>
              <a:spcBef>
                <a:spcPts val="640"/>
              </a:spcBef>
              <a:spcAft>
                <a:spcPts val="0"/>
              </a:spcAft>
              <a:buClr>
                <a:schemeClr val="dk1"/>
              </a:buClr>
              <a:buSzPts val="3200"/>
              <a:buFont typeface="Century Gothic"/>
              <a:buChar char="•"/>
            </a:pPr>
            <a:r>
              <a:rPr b="0" i="0" lang="en-US" sz="3200" u="none">
                <a:solidFill>
                  <a:schemeClr val="dk1"/>
                </a:solidFill>
                <a:latin typeface="Century Gothic"/>
                <a:ea typeface="Century Gothic"/>
                <a:cs typeface="Century Gothic"/>
                <a:sym typeface="Century Gothic"/>
              </a:rPr>
              <a:t>Visayas</a:t>
            </a:r>
            <a:endParaRPr/>
          </a:p>
          <a:p>
            <a:pPr indent="-342900" lvl="0" marL="342900" rtl="0" algn="l">
              <a:lnSpc>
                <a:spcPct val="100000"/>
              </a:lnSpc>
              <a:spcBef>
                <a:spcPts val="640"/>
              </a:spcBef>
              <a:spcAft>
                <a:spcPts val="0"/>
              </a:spcAft>
              <a:buClr>
                <a:schemeClr val="dk1"/>
              </a:buClr>
              <a:buSzPts val="3200"/>
              <a:buFont typeface="Century Gothic"/>
              <a:buChar char="•"/>
            </a:pPr>
            <a:r>
              <a:rPr b="0" i="0" lang="en-US" sz="3200" u="none">
                <a:solidFill>
                  <a:schemeClr val="dk1"/>
                </a:solidFill>
                <a:latin typeface="Century Gothic"/>
                <a:ea typeface="Century Gothic"/>
                <a:cs typeface="Century Gothic"/>
                <a:sym typeface="Century Gothic"/>
              </a:rPr>
              <a:t>Mindanao</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42"/>
          <p:cNvSpPr txBox="1"/>
          <p:nvPr>
            <p:ph idx="4294967295" type="body"/>
          </p:nvPr>
        </p:nvSpPr>
        <p:spPr>
          <a:xfrm>
            <a:off x="457200" y="228600"/>
            <a:ext cx="8229600" cy="68580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3600"/>
              <a:buFont typeface="Century Gothic"/>
              <a:buNone/>
            </a:pPr>
            <a:r>
              <a:rPr b="1" i="0" lang="en-US" sz="3600" u="none">
                <a:solidFill>
                  <a:schemeClr val="dk1"/>
                </a:solidFill>
                <a:latin typeface="Century Gothic"/>
                <a:ea typeface="Century Gothic"/>
                <a:cs typeface="Century Gothic"/>
                <a:sym typeface="Century Gothic"/>
              </a:rPr>
              <a:t>The Geographical Area Office</a:t>
            </a:r>
            <a:endParaRPr/>
          </a:p>
          <a:p>
            <a:pPr indent="-342900" lvl="0" marL="342900" rtl="0" algn="l">
              <a:lnSpc>
                <a:spcPct val="80000"/>
              </a:lnSpc>
              <a:spcBef>
                <a:spcPts val="320"/>
              </a:spcBef>
              <a:spcAft>
                <a:spcPts val="0"/>
              </a:spcAft>
              <a:buClr>
                <a:schemeClr val="dk1"/>
              </a:buClr>
              <a:buSzPts val="1600"/>
              <a:buFont typeface="Arial"/>
              <a:buNone/>
            </a:pPr>
            <a:r>
              <a:t/>
            </a:r>
            <a:endParaRPr b="1"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240"/>
              </a:spcBef>
              <a:spcAft>
                <a:spcPts val="0"/>
              </a:spcAft>
              <a:buClr>
                <a:schemeClr val="dk1"/>
              </a:buClr>
              <a:buSzPts val="1200"/>
              <a:buFont typeface="Century Gothic"/>
              <a:buNone/>
            </a:pPr>
            <a:r>
              <a:rPr b="1" i="0" lang="en-US" sz="1200" u="none">
                <a:solidFill>
                  <a:schemeClr val="dk1"/>
                </a:solidFill>
                <a:latin typeface="Century Gothic"/>
                <a:ea typeface="Century Gothic"/>
                <a:cs typeface="Century Gothic"/>
                <a:sym typeface="Century Gothic"/>
              </a:rPr>
              <a:t>1. Chairman elected from among the 2nd year Directors</a:t>
            </a:r>
            <a:endParaRPr/>
          </a:p>
          <a:p>
            <a:pPr indent="-342900" lvl="0" marL="342900" rtl="0" algn="l">
              <a:lnSpc>
                <a:spcPct val="80000"/>
              </a:lnSpc>
              <a:spcBef>
                <a:spcPts val="240"/>
              </a:spcBef>
              <a:spcAft>
                <a:spcPts val="0"/>
              </a:spcAft>
              <a:buClr>
                <a:schemeClr val="dk1"/>
              </a:buClr>
              <a:buSzPts val="1200"/>
              <a:buFont typeface="Arial"/>
              <a:buNone/>
            </a:pPr>
            <a:r>
              <a:t/>
            </a:r>
            <a:endParaRPr b="0" i="0" sz="1200" u="none">
              <a:solidFill>
                <a:schemeClr val="dk1"/>
              </a:solidFill>
              <a:latin typeface="Century Gothic"/>
              <a:ea typeface="Century Gothic"/>
              <a:cs typeface="Century Gothic"/>
              <a:sym typeface="Century Gothic"/>
            </a:endParaRPr>
          </a:p>
          <a:p>
            <a:pPr indent="-285750" lvl="1" marL="742950" rtl="0" algn="l">
              <a:lnSpc>
                <a:spcPct val="80000"/>
              </a:lnSpc>
              <a:spcBef>
                <a:spcPts val="240"/>
              </a:spcBef>
              <a:spcAft>
                <a:spcPts val="0"/>
              </a:spcAft>
              <a:buClr>
                <a:schemeClr val="dk1"/>
              </a:buClr>
              <a:buSzPts val="1200"/>
              <a:buFont typeface="Century Gothic"/>
              <a:buChar char="–"/>
            </a:pPr>
            <a:r>
              <a:rPr b="0" i="0" lang="en-US" sz="1200" u="none">
                <a:solidFill>
                  <a:schemeClr val="dk1"/>
                </a:solidFill>
                <a:latin typeface="Century Gothic"/>
                <a:ea typeface="Century Gothic"/>
                <a:cs typeface="Century Gothic"/>
                <a:sym typeface="Century Gothic"/>
              </a:rPr>
              <a:t>Takes charge of the regions under the GAO; monitors regional activities</a:t>
            </a:r>
            <a:endParaRPr/>
          </a:p>
          <a:p>
            <a:pPr indent="-285750" lvl="1" marL="742950" rtl="0" algn="l">
              <a:lnSpc>
                <a:spcPct val="80000"/>
              </a:lnSpc>
              <a:spcBef>
                <a:spcPts val="240"/>
              </a:spcBef>
              <a:spcAft>
                <a:spcPts val="0"/>
              </a:spcAft>
              <a:buClr>
                <a:schemeClr val="dk1"/>
              </a:buClr>
              <a:buSzPts val="1200"/>
              <a:buFont typeface="Arial"/>
              <a:buNone/>
            </a:pPr>
            <a:r>
              <a:t/>
            </a:r>
            <a:endParaRPr b="0" i="0" sz="1200" u="none">
              <a:solidFill>
                <a:schemeClr val="dk1"/>
              </a:solidFill>
              <a:latin typeface="Century Gothic"/>
              <a:ea typeface="Century Gothic"/>
              <a:cs typeface="Century Gothic"/>
              <a:sym typeface="Century Gothic"/>
            </a:endParaRPr>
          </a:p>
          <a:p>
            <a:pPr indent="-285750" lvl="1" marL="742950" rtl="0" algn="l">
              <a:lnSpc>
                <a:spcPct val="80000"/>
              </a:lnSpc>
              <a:spcBef>
                <a:spcPts val="240"/>
              </a:spcBef>
              <a:spcAft>
                <a:spcPts val="0"/>
              </a:spcAft>
              <a:buClr>
                <a:schemeClr val="dk1"/>
              </a:buClr>
              <a:buSzPts val="1200"/>
              <a:buFont typeface="Century Gothic"/>
              <a:buChar char="–"/>
            </a:pPr>
            <a:r>
              <a:rPr b="0" i="0" lang="en-US" sz="1200" u="none">
                <a:solidFill>
                  <a:schemeClr val="dk1"/>
                </a:solidFill>
                <a:latin typeface="Century Gothic"/>
                <a:ea typeface="Century Gothic"/>
                <a:cs typeface="Century Gothic"/>
                <a:sym typeface="Century Gothic"/>
              </a:rPr>
              <a:t>Meets regularly RSRs and Sectoral VPs on sector concern</a:t>
            </a:r>
            <a:endParaRPr/>
          </a:p>
          <a:p>
            <a:pPr indent="-285750" lvl="1" marL="742950" rtl="0" algn="l">
              <a:lnSpc>
                <a:spcPct val="80000"/>
              </a:lnSpc>
              <a:spcBef>
                <a:spcPts val="240"/>
              </a:spcBef>
              <a:spcAft>
                <a:spcPts val="0"/>
              </a:spcAft>
              <a:buClr>
                <a:schemeClr val="dk1"/>
              </a:buClr>
              <a:buSzPts val="1200"/>
              <a:buFont typeface="Arial"/>
              <a:buNone/>
            </a:pPr>
            <a:r>
              <a:t/>
            </a:r>
            <a:endParaRPr b="0" i="0" sz="1200" u="none">
              <a:solidFill>
                <a:schemeClr val="dk1"/>
              </a:solidFill>
              <a:latin typeface="Century Gothic"/>
              <a:ea typeface="Century Gothic"/>
              <a:cs typeface="Century Gothic"/>
              <a:sym typeface="Century Gothic"/>
            </a:endParaRPr>
          </a:p>
          <a:p>
            <a:pPr indent="-285750" lvl="1" marL="742950" rtl="0" algn="l">
              <a:lnSpc>
                <a:spcPct val="80000"/>
              </a:lnSpc>
              <a:spcBef>
                <a:spcPts val="240"/>
              </a:spcBef>
              <a:spcAft>
                <a:spcPts val="0"/>
              </a:spcAft>
              <a:buClr>
                <a:schemeClr val="dk1"/>
              </a:buClr>
              <a:buSzPts val="1200"/>
              <a:buFont typeface="Century Gothic"/>
              <a:buChar char="–"/>
            </a:pPr>
            <a:r>
              <a:rPr b="0" i="0" lang="en-US" sz="1200" u="none">
                <a:solidFill>
                  <a:schemeClr val="dk1"/>
                </a:solidFill>
                <a:latin typeface="Century Gothic"/>
                <a:ea typeface="Century Gothic"/>
                <a:cs typeface="Century Gothic"/>
                <a:sym typeface="Century Gothic"/>
              </a:rPr>
              <a:t>Submits or reports to the Board activities of the sectors on a GAO basis.</a:t>
            </a:r>
            <a:endParaRPr/>
          </a:p>
          <a:p>
            <a:pPr indent="-209550" lvl="1" marL="742950" rtl="0" algn="l">
              <a:lnSpc>
                <a:spcPct val="80000"/>
              </a:lnSpc>
              <a:spcBef>
                <a:spcPts val="240"/>
              </a:spcBef>
              <a:spcAft>
                <a:spcPts val="0"/>
              </a:spcAft>
              <a:buClr>
                <a:schemeClr val="dk1"/>
              </a:buClr>
              <a:buSzPts val="1200"/>
              <a:buFont typeface="Arial"/>
              <a:buNone/>
            </a:pPr>
            <a:r>
              <a:t/>
            </a:r>
            <a:endParaRPr b="0" i="0" sz="1200" u="none">
              <a:solidFill>
                <a:schemeClr val="dk1"/>
              </a:solidFill>
              <a:latin typeface="Century Gothic"/>
              <a:ea typeface="Century Gothic"/>
              <a:cs typeface="Century Gothic"/>
              <a:sym typeface="Century Gothic"/>
            </a:endParaRPr>
          </a:p>
          <a:p>
            <a:pPr indent="-342900" lvl="0" marL="342900" rtl="0" algn="l">
              <a:lnSpc>
                <a:spcPct val="80000"/>
              </a:lnSpc>
              <a:spcBef>
                <a:spcPts val="240"/>
              </a:spcBef>
              <a:spcAft>
                <a:spcPts val="0"/>
              </a:spcAft>
              <a:buClr>
                <a:schemeClr val="dk1"/>
              </a:buClr>
              <a:buSzPts val="1200"/>
              <a:buFont typeface="Century Gothic"/>
              <a:buNone/>
            </a:pPr>
            <a:r>
              <a:rPr b="1" i="0" lang="en-US" sz="1200" u="none">
                <a:solidFill>
                  <a:schemeClr val="dk1"/>
                </a:solidFill>
                <a:latin typeface="Century Gothic"/>
                <a:ea typeface="Century Gothic"/>
                <a:cs typeface="Century Gothic"/>
                <a:sym typeface="Century Gothic"/>
              </a:rPr>
              <a:t>2. Treasurer</a:t>
            </a:r>
            <a:endParaRPr/>
          </a:p>
          <a:p>
            <a:pPr indent="-342900" lvl="0" marL="342900" rtl="0" algn="l">
              <a:lnSpc>
                <a:spcPct val="80000"/>
              </a:lnSpc>
              <a:spcBef>
                <a:spcPts val="240"/>
              </a:spcBef>
              <a:spcAft>
                <a:spcPts val="0"/>
              </a:spcAft>
              <a:buClr>
                <a:schemeClr val="dk1"/>
              </a:buClr>
              <a:buSzPts val="1200"/>
              <a:buFont typeface="Arial"/>
              <a:buNone/>
            </a:pPr>
            <a:r>
              <a:t/>
            </a:r>
            <a:endParaRPr b="1" i="0" sz="1200" u="none">
              <a:solidFill>
                <a:schemeClr val="dk1"/>
              </a:solidFill>
              <a:latin typeface="Century Gothic"/>
              <a:ea typeface="Century Gothic"/>
              <a:cs typeface="Century Gothic"/>
              <a:sym typeface="Century Gothic"/>
            </a:endParaRPr>
          </a:p>
          <a:p>
            <a:pPr indent="-285750" lvl="1" marL="742950" rtl="0" algn="l">
              <a:lnSpc>
                <a:spcPct val="80000"/>
              </a:lnSpc>
              <a:spcBef>
                <a:spcPts val="240"/>
              </a:spcBef>
              <a:spcAft>
                <a:spcPts val="0"/>
              </a:spcAft>
              <a:buClr>
                <a:schemeClr val="dk1"/>
              </a:buClr>
              <a:buSzPts val="1200"/>
              <a:buFont typeface="Century Gothic"/>
              <a:buChar char="–"/>
            </a:pPr>
            <a:r>
              <a:rPr b="0" i="0" lang="en-US" sz="1200" u="none">
                <a:solidFill>
                  <a:schemeClr val="dk1"/>
                </a:solidFill>
                <a:latin typeface="Century Gothic"/>
                <a:ea typeface="Century Gothic"/>
                <a:cs typeface="Century Gothic"/>
                <a:sym typeface="Century Gothic"/>
              </a:rPr>
              <a:t>Appointed by the Chairman</a:t>
            </a:r>
            <a:endParaRPr/>
          </a:p>
          <a:p>
            <a:pPr indent="-285750" lvl="1" marL="742950" rtl="0" algn="l">
              <a:lnSpc>
                <a:spcPct val="80000"/>
              </a:lnSpc>
              <a:spcBef>
                <a:spcPts val="240"/>
              </a:spcBef>
              <a:spcAft>
                <a:spcPts val="0"/>
              </a:spcAft>
              <a:buClr>
                <a:schemeClr val="dk1"/>
              </a:buClr>
              <a:buSzPts val="1200"/>
              <a:buFont typeface="Arial"/>
              <a:buNone/>
            </a:pPr>
            <a:r>
              <a:t/>
            </a:r>
            <a:endParaRPr b="0" i="0" sz="1200" u="none">
              <a:solidFill>
                <a:schemeClr val="dk1"/>
              </a:solidFill>
              <a:latin typeface="Century Gothic"/>
              <a:ea typeface="Century Gothic"/>
              <a:cs typeface="Century Gothic"/>
              <a:sym typeface="Century Gothic"/>
            </a:endParaRPr>
          </a:p>
          <a:p>
            <a:pPr indent="-285750" lvl="1" marL="742950" rtl="0" algn="l">
              <a:lnSpc>
                <a:spcPct val="80000"/>
              </a:lnSpc>
              <a:spcBef>
                <a:spcPts val="240"/>
              </a:spcBef>
              <a:spcAft>
                <a:spcPts val="0"/>
              </a:spcAft>
              <a:buClr>
                <a:schemeClr val="dk1"/>
              </a:buClr>
              <a:buSzPts val="1200"/>
              <a:buFont typeface="Century Gothic"/>
              <a:buChar char="–"/>
            </a:pPr>
            <a:r>
              <a:rPr b="0" i="0" lang="en-US" sz="1200" u="none">
                <a:solidFill>
                  <a:schemeClr val="dk1"/>
                </a:solidFill>
                <a:latin typeface="Century Gothic"/>
                <a:ea typeface="Century Gothic"/>
                <a:cs typeface="Century Gothic"/>
                <a:sym typeface="Century Gothic"/>
              </a:rPr>
              <a:t>In charge of the custody of funds and their proper disbursements</a:t>
            </a:r>
            <a:endParaRPr/>
          </a:p>
          <a:p>
            <a:pPr indent="-285750" lvl="1" marL="742950" rtl="0" algn="l">
              <a:lnSpc>
                <a:spcPct val="80000"/>
              </a:lnSpc>
              <a:spcBef>
                <a:spcPts val="240"/>
              </a:spcBef>
              <a:spcAft>
                <a:spcPts val="0"/>
              </a:spcAft>
              <a:buClr>
                <a:schemeClr val="dk1"/>
              </a:buClr>
              <a:buSzPts val="1200"/>
              <a:buFont typeface="Arial"/>
              <a:buNone/>
            </a:pPr>
            <a:r>
              <a:t/>
            </a:r>
            <a:endParaRPr b="0" i="0" sz="1200" u="none">
              <a:solidFill>
                <a:schemeClr val="dk1"/>
              </a:solidFill>
              <a:latin typeface="Century Gothic"/>
              <a:ea typeface="Century Gothic"/>
              <a:cs typeface="Century Gothic"/>
              <a:sym typeface="Century Gothic"/>
            </a:endParaRPr>
          </a:p>
          <a:p>
            <a:pPr indent="-285750" lvl="1" marL="742950" rtl="0" algn="l">
              <a:lnSpc>
                <a:spcPct val="80000"/>
              </a:lnSpc>
              <a:spcBef>
                <a:spcPts val="240"/>
              </a:spcBef>
              <a:spcAft>
                <a:spcPts val="0"/>
              </a:spcAft>
              <a:buClr>
                <a:schemeClr val="dk1"/>
              </a:buClr>
              <a:buSzPts val="1200"/>
              <a:buFont typeface="Century Gothic"/>
              <a:buChar char="–"/>
            </a:pPr>
            <a:r>
              <a:rPr b="0" i="0" lang="en-US" sz="1200" u="none">
                <a:solidFill>
                  <a:schemeClr val="dk1"/>
                </a:solidFill>
                <a:latin typeface="Century Gothic"/>
                <a:ea typeface="Century Gothic"/>
                <a:cs typeface="Century Gothic"/>
                <a:sym typeface="Century Gothic"/>
              </a:rPr>
              <a:t>Monthly reports as required by the PICPA Treasurer</a:t>
            </a:r>
            <a:endParaRPr/>
          </a:p>
          <a:p>
            <a:pPr indent="-285750" lvl="1" marL="742950" rtl="0" algn="l">
              <a:lnSpc>
                <a:spcPct val="80000"/>
              </a:lnSpc>
              <a:spcBef>
                <a:spcPts val="240"/>
              </a:spcBef>
              <a:spcAft>
                <a:spcPts val="0"/>
              </a:spcAft>
              <a:buClr>
                <a:schemeClr val="dk1"/>
              </a:buClr>
              <a:buSzPts val="1200"/>
              <a:buFont typeface="Arial"/>
              <a:buNone/>
            </a:pPr>
            <a:r>
              <a:t/>
            </a:r>
            <a:endParaRPr b="0" i="0" sz="1200" u="none">
              <a:solidFill>
                <a:schemeClr val="dk1"/>
              </a:solidFill>
              <a:latin typeface="Century Gothic"/>
              <a:ea typeface="Century Gothic"/>
              <a:cs typeface="Century Gothic"/>
              <a:sym typeface="Century Gothic"/>
            </a:endParaRPr>
          </a:p>
          <a:p>
            <a:pPr indent="-285750" lvl="1" marL="742950" rtl="0" algn="l">
              <a:lnSpc>
                <a:spcPct val="80000"/>
              </a:lnSpc>
              <a:spcBef>
                <a:spcPts val="240"/>
              </a:spcBef>
              <a:spcAft>
                <a:spcPts val="0"/>
              </a:spcAft>
              <a:buClr>
                <a:schemeClr val="dk1"/>
              </a:buClr>
              <a:buSzPts val="1200"/>
              <a:buFont typeface="Century Gothic"/>
              <a:buChar char="–"/>
            </a:pPr>
            <a:r>
              <a:rPr b="0" i="0" lang="en-US" sz="1200" u="none">
                <a:solidFill>
                  <a:schemeClr val="dk1"/>
                </a:solidFill>
                <a:latin typeface="Century Gothic"/>
                <a:ea typeface="Century Gothic"/>
                <a:cs typeface="Century Gothic"/>
                <a:sym typeface="Century Gothic"/>
              </a:rPr>
              <a:t>Maintenance of proper books of accounts covering the financial transactions</a:t>
            </a:r>
            <a:endParaRPr/>
          </a:p>
          <a:p>
            <a:pPr indent="-285750" lvl="1" marL="742950" rtl="0" algn="l">
              <a:lnSpc>
                <a:spcPct val="80000"/>
              </a:lnSpc>
              <a:spcBef>
                <a:spcPts val="240"/>
              </a:spcBef>
              <a:spcAft>
                <a:spcPts val="0"/>
              </a:spcAft>
              <a:buClr>
                <a:schemeClr val="dk1"/>
              </a:buClr>
              <a:buSzPts val="1200"/>
              <a:buFont typeface="Arial"/>
              <a:buNone/>
            </a:pPr>
            <a:r>
              <a:t/>
            </a:r>
            <a:endParaRPr b="1" i="0" sz="1200" u="none">
              <a:solidFill>
                <a:schemeClr val="dk1"/>
              </a:solidFill>
              <a:latin typeface="Century Gothic"/>
              <a:ea typeface="Century Gothic"/>
              <a:cs typeface="Century Gothic"/>
              <a:sym typeface="Century Gothic"/>
            </a:endParaRPr>
          </a:p>
          <a:p>
            <a:pPr indent="-342900" lvl="0" marL="342900" rtl="0" algn="l">
              <a:lnSpc>
                <a:spcPct val="80000"/>
              </a:lnSpc>
              <a:spcBef>
                <a:spcPts val="240"/>
              </a:spcBef>
              <a:spcAft>
                <a:spcPts val="0"/>
              </a:spcAft>
              <a:buClr>
                <a:schemeClr val="dk1"/>
              </a:buClr>
              <a:buSzPts val="1200"/>
              <a:buFont typeface="Century Gothic"/>
              <a:buAutoNum type="arabicPeriod" startAt="3"/>
            </a:pPr>
            <a:r>
              <a:rPr b="1" i="0" lang="en-US" sz="1200" u="none">
                <a:solidFill>
                  <a:schemeClr val="dk1"/>
                </a:solidFill>
                <a:latin typeface="Century Gothic"/>
                <a:ea typeface="Century Gothic"/>
                <a:cs typeface="Century Gothic"/>
                <a:sym typeface="Century Gothic"/>
              </a:rPr>
              <a:t>Secretary</a:t>
            </a:r>
            <a:endParaRPr b="0" i="0" sz="1200" u="none">
              <a:solidFill>
                <a:schemeClr val="dk1"/>
              </a:solidFill>
              <a:latin typeface="Century Gothic"/>
              <a:ea typeface="Century Gothic"/>
              <a:cs typeface="Century Gothic"/>
              <a:sym typeface="Century Gothic"/>
            </a:endParaRPr>
          </a:p>
          <a:p>
            <a:pPr indent="-342900" lvl="0" marL="342900" rtl="0" algn="l">
              <a:lnSpc>
                <a:spcPct val="80000"/>
              </a:lnSpc>
              <a:spcBef>
                <a:spcPts val="240"/>
              </a:spcBef>
              <a:spcAft>
                <a:spcPts val="0"/>
              </a:spcAft>
              <a:buClr>
                <a:schemeClr val="dk1"/>
              </a:buClr>
              <a:buSzPts val="1200"/>
              <a:buFont typeface="Arial"/>
              <a:buNone/>
            </a:pPr>
            <a:r>
              <a:t/>
            </a:r>
            <a:endParaRPr b="0" i="0" sz="1200" u="none">
              <a:solidFill>
                <a:schemeClr val="dk1"/>
              </a:solidFill>
              <a:latin typeface="Century Gothic"/>
              <a:ea typeface="Century Gothic"/>
              <a:cs typeface="Century Gothic"/>
              <a:sym typeface="Century Gothic"/>
            </a:endParaRPr>
          </a:p>
          <a:p>
            <a:pPr indent="-285750" lvl="1" marL="742950" rtl="0" algn="l">
              <a:lnSpc>
                <a:spcPct val="80000"/>
              </a:lnSpc>
              <a:spcBef>
                <a:spcPts val="240"/>
              </a:spcBef>
              <a:spcAft>
                <a:spcPts val="0"/>
              </a:spcAft>
              <a:buClr>
                <a:schemeClr val="dk1"/>
              </a:buClr>
              <a:buSzPts val="1200"/>
              <a:buFont typeface="Century Gothic"/>
              <a:buChar char="–"/>
            </a:pPr>
            <a:r>
              <a:rPr b="0" i="0" lang="en-US" sz="1200" u="none">
                <a:solidFill>
                  <a:schemeClr val="dk1"/>
                </a:solidFill>
                <a:latin typeface="Century Gothic"/>
                <a:ea typeface="Century Gothic"/>
                <a:cs typeface="Century Gothic"/>
                <a:sym typeface="Century Gothic"/>
              </a:rPr>
              <a:t>Performs those duties assigned by the Geographical Area Chairman</a:t>
            </a:r>
            <a:endParaRPr/>
          </a:p>
          <a:p>
            <a:pPr indent="-285750" lvl="1" marL="742950" rtl="0" algn="l">
              <a:lnSpc>
                <a:spcPct val="80000"/>
              </a:lnSpc>
              <a:spcBef>
                <a:spcPts val="240"/>
              </a:spcBef>
              <a:spcAft>
                <a:spcPts val="0"/>
              </a:spcAft>
              <a:buClr>
                <a:schemeClr val="dk1"/>
              </a:buClr>
              <a:buSzPts val="1200"/>
              <a:buFont typeface="Arial"/>
              <a:buNone/>
            </a:pPr>
            <a:r>
              <a:t/>
            </a:r>
            <a:endParaRPr b="0" i="0" sz="1200" u="none">
              <a:solidFill>
                <a:schemeClr val="dk1"/>
              </a:solidFill>
              <a:latin typeface="Century Gothic"/>
              <a:ea typeface="Century Gothic"/>
              <a:cs typeface="Century Gothic"/>
              <a:sym typeface="Century Gothic"/>
            </a:endParaRPr>
          </a:p>
          <a:p>
            <a:pPr indent="-285750" lvl="1" marL="742950" rtl="0" algn="l">
              <a:lnSpc>
                <a:spcPct val="80000"/>
              </a:lnSpc>
              <a:spcBef>
                <a:spcPts val="240"/>
              </a:spcBef>
              <a:spcAft>
                <a:spcPts val="0"/>
              </a:spcAft>
              <a:buClr>
                <a:schemeClr val="dk1"/>
              </a:buClr>
              <a:buSzPts val="1200"/>
              <a:buFont typeface="Century Gothic"/>
              <a:buChar char="–"/>
            </a:pPr>
            <a:r>
              <a:rPr b="0" i="0" lang="en-US" sz="1200" u="none">
                <a:solidFill>
                  <a:schemeClr val="dk1"/>
                </a:solidFill>
                <a:latin typeface="Century Gothic"/>
                <a:ea typeface="Century Gothic"/>
                <a:cs typeface="Century Gothic"/>
                <a:sym typeface="Century Gothic"/>
              </a:rPr>
              <a:t>Appointed by the Chairman</a:t>
            </a:r>
            <a:endParaRPr/>
          </a:p>
          <a:p>
            <a:pPr indent="-285750" lvl="1" marL="742950" rtl="0" algn="l">
              <a:lnSpc>
                <a:spcPct val="80000"/>
              </a:lnSpc>
              <a:spcBef>
                <a:spcPts val="240"/>
              </a:spcBef>
              <a:spcAft>
                <a:spcPts val="0"/>
              </a:spcAft>
              <a:buClr>
                <a:schemeClr val="dk1"/>
              </a:buClr>
              <a:buSzPts val="1200"/>
              <a:buFont typeface="Arial"/>
              <a:buNone/>
            </a:pPr>
            <a:r>
              <a:t/>
            </a:r>
            <a:endParaRPr b="0" i="0" sz="1200" u="none">
              <a:solidFill>
                <a:schemeClr val="dk1"/>
              </a:solidFill>
              <a:latin typeface="Century Gothic"/>
              <a:ea typeface="Century Gothic"/>
              <a:cs typeface="Century Gothic"/>
              <a:sym typeface="Century Gothic"/>
            </a:endParaRPr>
          </a:p>
          <a:p>
            <a:pPr indent="-285750" lvl="1" marL="742950" rtl="0" algn="l">
              <a:lnSpc>
                <a:spcPct val="80000"/>
              </a:lnSpc>
              <a:spcBef>
                <a:spcPts val="240"/>
              </a:spcBef>
              <a:spcAft>
                <a:spcPts val="0"/>
              </a:spcAft>
              <a:buClr>
                <a:schemeClr val="dk1"/>
              </a:buClr>
              <a:buSzPts val="1200"/>
              <a:buFont typeface="Century Gothic"/>
              <a:buChar char="–"/>
            </a:pPr>
            <a:r>
              <a:rPr b="0" i="0" lang="en-US" sz="1200" u="none">
                <a:solidFill>
                  <a:schemeClr val="dk1"/>
                </a:solidFill>
                <a:latin typeface="Century Gothic"/>
                <a:ea typeface="Century Gothic"/>
                <a:cs typeface="Century Gothic"/>
                <a:sym typeface="Century Gothic"/>
              </a:rPr>
              <a:t>Notice and recording of the minutes of the meeting</a:t>
            </a:r>
            <a:endParaRPr/>
          </a:p>
          <a:p>
            <a:pPr indent="-285750" lvl="1" marL="742950" rtl="0" algn="l">
              <a:lnSpc>
                <a:spcPct val="80000"/>
              </a:lnSpc>
              <a:spcBef>
                <a:spcPts val="240"/>
              </a:spcBef>
              <a:spcAft>
                <a:spcPts val="0"/>
              </a:spcAft>
              <a:buClr>
                <a:schemeClr val="dk1"/>
              </a:buClr>
              <a:buSzPts val="1200"/>
              <a:buFont typeface="Arial"/>
              <a:buNone/>
            </a:pPr>
            <a:r>
              <a:t/>
            </a:r>
            <a:endParaRPr b="0" i="0" sz="1200" u="none">
              <a:solidFill>
                <a:schemeClr val="dk1"/>
              </a:solidFill>
              <a:latin typeface="Century Gothic"/>
              <a:ea typeface="Century Gothic"/>
              <a:cs typeface="Century Gothic"/>
              <a:sym typeface="Century Gothic"/>
            </a:endParaRPr>
          </a:p>
          <a:p>
            <a:pPr indent="-285750" lvl="1" marL="742950" rtl="0" algn="l">
              <a:lnSpc>
                <a:spcPct val="80000"/>
              </a:lnSpc>
              <a:spcBef>
                <a:spcPts val="240"/>
              </a:spcBef>
              <a:spcAft>
                <a:spcPts val="0"/>
              </a:spcAft>
              <a:buClr>
                <a:schemeClr val="dk1"/>
              </a:buClr>
              <a:buSzPts val="1200"/>
              <a:buFont typeface="Century Gothic"/>
              <a:buChar char="–"/>
            </a:pPr>
            <a:r>
              <a:rPr b="0" i="0" lang="en-US" sz="1200" u="none">
                <a:solidFill>
                  <a:schemeClr val="dk1"/>
                </a:solidFill>
                <a:latin typeface="Century Gothic"/>
                <a:ea typeface="Century Gothic"/>
                <a:cs typeface="Century Gothic"/>
                <a:sym typeface="Century Gothic"/>
              </a:rPr>
              <a:t>All duties normally required of a Secretary</a:t>
            </a:r>
            <a:endParaRPr/>
          </a:p>
          <a:p>
            <a:pPr indent="-285750" lvl="1" marL="742950" rtl="0" algn="l">
              <a:lnSpc>
                <a:spcPct val="80000"/>
              </a:lnSpc>
              <a:spcBef>
                <a:spcPts val="240"/>
              </a:spcBef>
              <a:spcAft>
                <a:spcPts val="0"/>
              </a:spcAft>
              <a:buClr>
                <a:schemeClr val="dk1"/>
              </a:buClr>
              <a:buSzPts val="1200"/>
              <a:buFont typeface="Arial"/>
              <a:buNone/>
            </a:pPr>
            <a:r>
              <a:t/>
            </a:r>
            <a:endParaRPr b="0" i="0" sz="1200" u="none">
              <a:solidFill>
                <a:schemeClr val="dk1"/>
              </a:solidFill>
              <a:latin typeface="Century Gothic"/>
              <a:ea typeface="Century Gothic"/>
              <a:cs typeface="Century Gothic"/>
              <a:sym typeface="Century Gothic"/>
            </a:endParaRPr>
          </a:p>
          <a:p>
            <a:pPr indent="-285750" lvl="1" marL="742950" rtl="0" algn="l">
              <a:lnSpc>
                <a:spcPct val="80000"/>
              </a:lnSpc>
              <a:spcBef>
                <a:spcPts val="240"/>
              </a:spcBef>
              <a:spcAft>
                <a:spcPts val="0"/>
              </a:spcAft>
              <a:buClr>
                <a:schemeClr val="dk1"/>
              </a:buClr>
              <a:buSzPts val="1200"/>
              <a:buFont typeface="Century Gothic"/>
              <a:buChar char="–"/>
            </a:pPr>
            <a:r>
              <a:rPr b="0" i="0" lang="en-US" sz="1200" u="none">
                <a:solidFill>
                  <a:schemeClr val="dk1"/>
                </a:solidFill>
                <a:latin typeface="Century Gothic"/>
                <a:ea typeface="Century Gothic"/>
                <a:cs typeface="Century Gothic"/>
                <a:sym typeface="Century Gothic"/>
              </a:rPr>
              <a:t>Prepares monthly membership and other reports to the National Office</a:t>
            </a:r>
            <a:endParaRPr/>
          </a:p>
          <a:p>
            <a:pPr indent="-266700" lvl="0" marL="342900" rtl="0" algn="l">
              <a:spcBef>
                <a:spcPts val="240"/>
              </a:spcBef>
              <a:spcAft>
                <a:spcPts val="0"/>
              </a:spcAft>
              <a:buClr>
                <a:schemeClr val="dk1"/>
              </a:buClr>
              <a:buSzPts val="1200"/>
              <a:buFont typeface="Arial"/>
              <a:buNone/>
            </a:pPr>
            <a:r>
              <a:t/>
            </a:r>
            <a:endParaRPr b="0" i="0" sz="1200" u="none">
              <a:solidFill>
                <a:schemeClr val="dk1"/>
              </a:solidFill>
              <a:latin typeface="Century Gothic"/>
              <a:ea typeface="Century Gothic"/>
              <a:cs typeface="Century Gothic"/>
              <a:sym typeface="Century 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43"/>
          <p:cNvSpPr txBox="1"/>
          <p:nvPr>
            <p:ph idx="4294967295" type="title"/>
          </p:nvPr>
        </p:nvSpPr>
        <p:spPr>
          <a:xfrm>
            <a:off x="304800" y="274637"/>
            <a:ext cx="86868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Century Gothic"/>
              <a:buNone/>
            </a:pPr>
            <a:r>
              <a:rPr b="1" i="0" lang="en-US" sz="4000" u="none">
                <a:solidFill>
                  <a:schemeClr val="dk2"/>
                </a:solidFill>
                <a:latin typeface="Century Gothic"/>
                <a:ea typeface="Century Gothic"/>
                <a:cs typeface="Century Gothic"/>
                <a:sym typeface="Century Gothic"/>
              </a:rPr>
              <a:t>Regional Sectoral Representatives</a:t>
            </a:r>
            <a:r>
              <a:rPr b="0" i="0" lang="en-US" sz="4000" u="none">
                <a:solidFill>
                  <a:schemeClr val="dk2"/>
                </a:solidFill>
                <a:latin typeface="Arial"/>
                <a:ea typeface="Arial"/>
                <a:cs typeface="Arial"/>
                <a:sym typeface="Arial"/>
              </a:rPr>
              <a:t> </a:t>
            </a:r>
            <a:endParaRPr/>
          </a:p>
        </p:txBody>
      </p:sp>
      <p:sp>
        <p:nvSpPr>
          <p:cNvPr id="260" name="Google Shape;260;p43"/>
          <p:cNvSpPr txBox="1"/>
          <p:nvPr>
            <p:ph idx="4294967295" type="body"/>
          </p:nvPr>
        </p:nvSpPr>
        <p:spPr>
          <a:xfrm>
            <a:off x="304800" y="1600200"/>
            <a:ext cx="8229600" cy="48768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Four Regional Sectoral Representatives, representing each of the four sectors, from among members of the region representing the particular sector, who shall serve for a term of one year</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Forms parts of the Geographical Area Office and Regional Council</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Works with the  Chapter Sectoral Directors in the region</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Identifies professional development needs of the members of the sectors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Recommends training required by the sector to the Geographic area office</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Attends and reports on meeting both on the regional and geographical area and on sectoral basis</a:t>
            </a:r>
            <a:endParaRPr/>
          </a:p>
          <a:p>
            <a:pPr indent="-228600" lvl="0" marL="342900" rtl="0" algn="l">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pic>
        <p:nvPicPr>
          <p:cNvPr descr="3" id="265" name="Google Shape;265;p44"/>
          <p:cNvPicPr preferRelativeResize="0"/>
          <p:nvPr/>
        </p:nvPicPr>
        <p:blipFill rotWithShape="1">
          <a:blip r:embed="rId3">
            <a:alphaModFix/>
          </a:blip>
          <a:srcRect b="0" l="0" r="0" t="0"/>
          <a:stretch/>
        </p:blipFill>
        <p:spPr>
          <a:xfrm>
            <a:off x="0" y="-381000"/>
            <a:ext cx="9144000"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45"/>
          <p:cNvSpPr txBox="1"/>
          <p:nvPr>
            <p:ph idx="4294967295" type="title"/>
          </p:nvPr>
        </p:nvSpPr>
        <p:spPr>
          <a:xfrm>
            <a:off x="457200" y="914400"/>
            <a:ext cx="8229600" cy="3276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Century Gothic"/>
              <a:buNone/>
            </a:pPr>
            <a:r>
              <a:rPr b="1" i="0" lang="en-US" sz="4400" u="none">
                <a:solidFill>
                  <a:schemeClr val="dk2"/>
                </a:solidFill>
                <a:latin typeface="Century Gothic"/>
                <a:ea typeface="Century Gothic"/>
                <a:cs typeface="Century Gothic"/>
                <a:sym typeface="Century Gothic"/>
              </a:rPr>
              <a:t>The Regional Council Office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pic>
        <p:nvPicPr>
          <p:cNvPr descr="2" id="275" name="Google Shape;275;p46"/>
          <p:cNvPicPr preferRelativeResize="0"/>
          <p:nvPr/>
        </p:nvPicPr>
        <p:blipFill rotWithShape="1">
          <a:blip r:embed="rId3">
            <a:alphaModFix/>
          </a:blip>
          <a:srcRect b="0" l="0" r="0" t="0"/>
          <a:stretch/>
        </p:blipFill>
        <p:spPr>
          <a:xfrm>
            <a:off x="0" y="228600"/>
            <a:ext cx="9144000" cy="6477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47"/>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Century Gothic"/>
              <a:buNone/>
            </a:pPr>
            <a:r>
              <a:rPr b="1" i="0" lang="en-US" sz="4400" u="none">
                <a:solidFill>
                  <a:schemeClr val="dk2"/>
                </a:solidFill>
                <a:latin typeface="Century Gothic"/>
                <a:ea typeface="Century Gothic"/>
                <a:cs typeface="Century Gothic"/>
                <a:sym typeface="Century Gothic"/>
              </a:rPr>
              <a:t>The Regional Council Office</a:t>
            </a:r>
            <a:endParaRPr/>
          </a:p>
        </p:txBody>
      </p:sp>
      <p:sp>
        <p:nvSpPr>
          <p:cNvPr id="281" name="Google Shape;281;p47"/>
          <p:cNvSpPr txBox="1"/>
          <p:nvPr>
            <p:ph idx="4294967295" type="body"/>
          </p:nvPr>
        </p:nvSpPr>
        <p:spPr>
          <a:xfrm>
            <a:off x="457200" y="1600200"/>
            <a:ext cx="8229600" cy="49530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Serves as the line or operating of the National Office in a region</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Nine Regional Councils all over the four Geographic Areas</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Consists of the Regional  Directors, the four Regional Sectoral Representatives and the Chapter Presidents</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Headed by a Regional Chairman, assisted by the Secretary and the Treasurer</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Governed by uniform rules and regulations prescribed by the National Board </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Meets once a month</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48"/>
          <p:cNvSpPr txBox="1"/>
          <p:nvPr>
            <p:ph idx="4294967295" type="body"/>
          </p:nvPr>
        </p:nvSpPr>
        <p:spPr>
          <a:xfrm>
            <a:off x="457200" y="0"/>
            <a:ext cx="8229600" cy="68580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342900" lvl="0" marL="342900" rtl="0" algn="l">
              <a:lnSpc>
                <a:spcPct val="80000"/>
              </a:lnSpc>
              <a:spcBef>
                <a:spcPts val="72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The Regional Council Office</a:t>
            </a:r>
            <a:endParaRPr/>
          </a:p>
          <a:p>
            <a:pPr indent="-342900" lvl="0" marL="342900" rtl="0" algn="l">
              <a:lnSpc>
                <a:spcPct val="80000"/>
              </a:lnSpc>
              <a:spcBef>
                <a:spcPts val="720"/>
              </a:spcBef>
              <a:spcAft>
                <a:spcPts val="0"/>
              </a:spcAft>
              <a:buClr>
                <a:schemeClr val="dk1"/>
              </a:buClr>
              <a:buSzPts val="3600"/>
              <a:buFont typeface="Arial"/>
              <a:buNone/>
            </a:pPr>
            <a:r>
              <a:t/>
            </a:r>
            <a:endParaRPr b="0" i="0" sz="3600" u="none">
              <a:solidFill>
                <a:schemeClr val="dk1"/>
              </a:solidFill>
              <a:latin typeface="Arial"/>
              <a:ea typeface="Arial"/>
              <a:cs typeface="Arial"/>
              <a:sym typeface="Arial"/>
            </a:endParaRPr>
          </a:p>
          <a:p>
            <a:pPr indent="-342900" lvl="0" marL="342900" rtl="0" algn="l">
              <a:lnSpc>
                <a:spcPct val="8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Compliance with by-laws, bored resolutions, policies, procedures and regulations</a:t>
            </a:r>
            <a:endParaRPr/>
          </a:p>
          <a:p>
            <a:pPr indent="-342900" lvl="0" marL="3429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342900" lvl="0" marL="342900" rtl="0" algn="l">
              <a:lnSpc>
                <a:spcPct val="8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Regional funds custody and proper disbursements</a:t>
            </a:r>
            <a:endParaRPr/>
          </a:p>
          <a:p>
            <a:pPr indent="-342900" lvl="0" marL="3429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342900" lvl="0" marL="342900" rtl="0" algn="l">
              <a:lnSpc>
                <a:spcPct val="8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Regional financial reports for the National Office and books of accounts</a:t>
            </a:r>
            <a:endParaRPr/>
          </a:p>
          <a:p>
            <a:pPr indent="-342900" lvl="0" marL="3429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342900" lvl="0" marL="342900" rtl="0" algn="l">
              <a:lnSpc>
                <a:spcPct val="8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Regional minutes of meeting records</a:t>
            </a:r>
            <a:endParaRPr/>
          </a:p>
          <a:p>
            <a:pPr indent="-342900" lvl="0" marL="3429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342900" lvl="0" marL="342900" rtl="0" algn="l">
              <a:lnSpc>
                <a:spcPct val="8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Regional membership and other reports for the National Office</a:t>
            </a:r>
            <a:endParaRPr/>
          </a:p>
          <a:p>
            <a:pPr indent="-342900" lvl="0" marL="3429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342900" lvl="0" marL="342900" rtl="0" algn="l">
              <a:lnSpc>
                <a:spcPct val="8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Regional Committees, if any</a:t>
            </a:r>
            <a:endParaRPr/>
          </a:p>
          <a:p>
            <a:pPr indent="-342900" lvl="0" marL="3429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342900" lvl="0" marL="342900" rtl="0" algn="l">
              <a:lnSpc>
                <a:spcPct val="8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Regional conferences</a:t>
            </a:r>
            <a:endParaRPr/>
          </a:p>
          <a:p>
            <a:pPr indent="-342900" lvl="0" marL="3429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342900" lvl="0" marL="342900" rtl="0" algn="l">
              <a:lnSpc>
                <a:spcPct val="8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Regional elections</a:t>
            </a:r>
            <a:endParaRPr/>
          </a:p>
          <a:p>
            <a:pPr indent="-342900" lvl="0" marL="3429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342900" lvl="0" marL="342900" rtl="0" algn="l">
              <a:lnSpc>
                <a:spcPct val="8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Regional awards</a:t>
            </a:r>
            <a:endParaRPr/>
          </a:p>
          <a:p>
            <a:pPr indent="-342900" lvl="0" marL="3429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342900" lvl="0" marL="342900" rtl="0" algn="l">
              <a:lnSpc>
                <a:spcPct val="8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Chapter and sectors on administrative, sectoral concerns and activities</a:t>
            </a:r>
            <a:endParaRPr/>
          </a:p>
          <a:p>
            <a:pPr indent="-342900" lvl="0" marL="3429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342900" lvl="0" marL="342900" rtl="0" algn="l">
              <a:lnSpc>
                <a:spcPct val="8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Regional publications, if any</a:t>
            </a:r>
            <a:endParaRPr/>
          </a:p>
          <a:p>
            <a:pPr indent="-342900" lvl="0" marL="3429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342900" lvl="0" marL="342900" rtl="0" algn="l">
              <a:lnSpc>
                <a:spcPct val="8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Strengthening of relationship among members in the region</a:t>
            </a:r>
            <a:endParaRPr/>
          </a:p>
          <a:p>
            <a:pPr indent="-254000" lvl="0" marL="342900" rtl="0" algn="l">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49"/>
          <p:cNvSpPr txBox="1"/>
          <p:nvPr>
            <p:ph idx="4294967295" type="title"/>
          </p:nvPr>
        </p:nvSpPr>
        <p:spPr>
          <a:xfrm>
            <a:off x="457200" y="15240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Century Gothic"/>
              <a:buNone/>
            </a:pPr>
            <a:r>
              <a:rPr b="1" i="0" lang="en-US" sz="4400" u="none">
                <a:solidFill>
                  <a:schemeClr val="dk2"/>
                </a:solidFill>
                <a:latin typeface="Century Gothic"/>
                <a:ea typeface="Century Gothic"/>
                <a:cs typeface="Century Gothic"/>
                <a:sym typeface="Century Gothic"/>
              </a:rPr>
              <a:t>The Regional Council Office</a:t>
            </a:r>
            <a:endParaRPr/>
          </a:p>
        </p:txBody>
      </p:sp>
      <p:sp>
        <p:nvSpPr>
          <p:cNvPr id="292" name="Google Shape;292;p49"/>
          <p:cNvSpPr txBox="1"/>
          <p:nvPr>
            <p:ph idx="4294967295" type="body"/>
          </p:nvPr>
        </p:nvSpPr>
        <p:spPr>
          <a:xfrm>
            <a:off x="457200" y="1219200"/>
            <a:ext cx="8686800" cy="5638800"/>
          </a:xfrm>
          <a:prstGeom prst="rect">
            <a:avLst/>
          </a:prstGeom>
          <a:noFill/>
          <a:ln>
            <a:noFill/>
          </a:ln>
        </p:spPr>
        <p:txBody>
          <a:bodyPr anchorCtr="0" anchor="t" bIns="45700" lIns="91425" spcFirstLastPara="1" rIns="91425" wrap="square" tIns="45700">
            <a:noAutofit/>
          </a:bodyPr>
          <a:lstStyle/>
          <a:p>
            <a:pPr indent="-609600" lvl="0" marL="609600" rtl="0" algn="l">
              <a:lnSpc>
                <a:spcPct val="80000"/>
              </a:lnSpc>
              <a:spcBef>
                <a:spcPts val="0"/>
              </a:spcBef>
              <a:spcAft>
                <a:spcPts val="0"/>
              </a:spcAft>
              <a:buClr>
                <a:schemeClr val="dk1"/>
              </a:buClr>
              <a:buSzPts val="1800"/>
              <a:buFont typeface="Century Gothic"/>
              <a:buNone/>
            </a:pPr>
            <a:r>
              <a:rPr b="1" i="0" lang="en-US" sz="1800" u="none">
                <a:solidFill>
                  <a:schemeClr val="dk1"/>
                </a:solidFill>
                <a:latin typeface="Century Gothic"/>
                <a:ea typeface="Century Gothic"/>
                <a:cs typeface="Century Gothic"/>
                <a:sym typeface="Century Gothic"/>
              </a:rPr>
              <a:t>Officers</a:t>
            </a:r>
            <a:endParaRPr/>
          </a:p>
          <a:p>
            <a:pPr indent="-495300" lvl="0" marL="609600" rtl="0" algn="l">
              <a:lnSpc>
                <a:spcPct val="80000"/>
              </a:lnSpc>
              <a:spcBef>
                <a:spcPts val="360"/>
              </a:spcBef>
              <a:spcAft>
                <a:spcPts val="0"/>
              </a:spcAft>
              <a:buClr>
                <a:schemeClr val="dk1"/>
              </a:buClr>
              <a:buSzPts val="1800"/>
              <a:buFont typeface="Arial"/>
              <a:buNone/>
            </a:pPr>
            <a:r>
              <a:t/>
            </a:r>
            <a:endParaRPr b="1" i="0" sz="1800" u="none">
              <a:solidFill>
                <a:schemeClr val="dk1"/>
              </a:solidFill>
              <a:latin typeface="Century Gothic"/>
              <a:ea typeface="Century Gothic"/>
              <a:cs typeface="Century Gothic"/>
              <a:sym typeface="Century Gothic"/>
            </a:endParaRPr>
          </a:p>
          <a:p>
            <a:pPr indent="-609600" lvl="0" marL="609600" rtl="0" algn="l">
              <a:lnSpc>
                <a:spcPct val="80000"/>
              </a:lnSpc>
              <a:spcBef>
                <a:spcPts val="280"/>
              </a:spcBef>
              <a:spcAft>
                <a:spcPts val="0"/>
              </a:spcAft>
              <a:buClr>
                <a:schemeClr val="dk1"/>
              </a:buClr>
              <a:buSzPts val="1400"/>
              <a:buFont typeface="Century Gothic"/>
              <a:buAutoNum type="arabicPeriod"/>
            </a:pPr>
            <a:r>
              <a:rPr b="1" i="0" lang="en-US" sz="1400" u="none">
                <a:solidFill>
                  <a:schemeClr val="dk1"/>
                </a:solidFill>
                <a:latin typeface="Century Gothic"/>
                <a:ea typeface="Century Gothic"/>
                <a:cs typeface="Century Gothic"/>
                <a:sym typeface="Century Gothic"/>
              </a:rPr>
              <a:t>The Regional Council’s Chairman shall be the Director from the region</a:t>
            </a:r>
            <a:endParaRPr/>
          </a:p>
          <a:p>
            <a:pPr indent="-609600" lvl="0" marL="6096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533400" lvl="1" marL="990600" rtl="0" algn="l">
              <a:lnSpc>
                <a:spcPct val="8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Appoints their Regional Treasurer and a Regional Secretary, The National Board may provide for such other regional or sectoral officers, as it may deem necessary on a uniform basis</a:t>
            </a:r>
            <a:endParaRPr/>
          </a:p>
          <a:p>
            <a:pPr indent="-533400" lvl="1" marL="990600" rtl="0" algn="l">
              <a:lnSpc>
                <a:spcPct val="80000"/>
              </a:lnSpc>
              <a:spcBef>
                <a:spcPts val="280"/>
              </a:spcBef>
              <a:spcAft>
                <a:spcPts val="0"/>
              </a:spcAft>
              <a:buClr>
                <a:schemeClr val="dk1"/>
              </a:buClr>
              <a:buSzPts val="1400"/>
              <a:buFont typeface="Arial"/>
              <a:buNone/>
            </a:pPr>
            <a:r>
              <a:t/>
            </a:r>
            <a:endParaRPr b="1" i="0" sz="1400" u="none">
              <a:solidFill>
                <a:schemeClr val="dk1"/>
              </a:solidFill>
              <a:latin typeface="Century Gothic"/>
              <a:ea typeface="Century Gothic"/>
              <a:cs typeface="Century Gothic"/>
              <a:sym typeface="Century Gothic"/>
            </a:endParaRPr>
          </a:p>
          <a:p>
            <a:pPr indent="-609600" lvl="0" marL="609600" rtl="0" algn="l">
              <a:lnSpc>
                <a:spcPct val="80000"/>
              </a:lnSpc>
              <a:spcBef>
                <a:spcPts val="280"/>
              </a:spcBef>
              <a:spcAft>
                <a:spcPts val="0"/>
              </a:spcAft>
              <a:buClr>
                <a:schemeClr val="dk1"/>
              </a:buClr>
              <a:buSzPts val="1400"/>
              <a:buFont typeface="Century Gothic"/>
              <a:buAutoNum type="arabicPeriod"/>
            </a:pPr>
            <a:r>
              <a:rPr b="1" i="0" lang="en-US" sz="1400" u="none">
                <a:solidFill>
                  <a:schemeClr val="dk1"/>
                </a:solidFill>
                <a:latin typeface="Century Gothic"/>
                <a:ea typeface="Century Gothic"/>
                <a:cs typeface="Century Gothic"/>
                <a:sym typeface="Century Gothic"/>
              </a:rPr>
              <a:t>Regional Treasurer</a:t>
            </a:r>
            <a:endParaRPr/>
          </a:p>
          <a:p>
            <a:pPr indent="-609600" lvl="0" marL="6096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533400" lvl="1" marL="990600" rtl="0" algn="l">
              <a:lnSpc>
                <a:spcPct val="10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In charge with the custody of funds and their proper disbursements</a:t>
            </a:r>
            <a:endParaRPr/>
          </a:p>
          <a:p>
            <a:pPr indent="-533400" lvl="1" marL="990600" rtl="0" algn="l">
              <a:lnSpc>
                <a:spcPct val="10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Monthly reports as required by the PICPA treasurer</a:t>
            </a:r>
            <a:endParaRPr/>
          </a:p>
          <a:p>
            <a:pPr indent="-533400" lvl="1" marL="990600" rtl="0" algn="l">
              <a:lnSpc>
                <a:spcPct val="10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Maintenance of proper books of accounts covering the financial transactions</a:t>
            </a:r>
            <a:endParaRPr/>
          </a:p>
          <a:p>
            <a:pPr indent="-533400" lvl="1" marL="990600" rtl="0" algn="l">
              <a:lnSpc>
                <a:spcPct val="80000"/>
              </a:lnSpc>
              <a:spcBef>
                <a:spcPts val="280"/>
              </a:spcBef>
              <a:spcAft>
                <a:spcPts val="0"/>
              </a:spcAft>
              <a:buClr>
                <a:schemeClr val="dk1"/>
              </a:buClr>
              <a:buSzPts val="1400"/>
              <a:buFont typeface="Arial"/>
              <a:buNone/>
            </a:pPr>
            <a:r>
              <a:t/>
            </a:r>
            <a:endParaRPr b="1" i="0" sz="1400" u="none">
              <a:solidFill>
                <a:schemeClr val="dk1"/>
              </a:solidFill>
              <a:latin typeface="Century Gothic"/>
              <a:ea typeface="Century Gothic"/>
              <a:cs typeface="Century Gothic"/>
              <a:sym typeface="Century Gothic"/>
            </a:endParaRPr>
          </a:p>
          <a:p>
            <a:pPr indent="-609600" lvl="0" marL="609600" rtl="0" algn="l">
              <a:lnSpc>
                <a:spcPct val="80000"/>
              </a:lnSpc>
              <a:spcBef>
                <a:spcPts val="280"/>
              </a:spcBef>
              <a:spcAft>
                <a:spcPts val="0"/>
              </a:spcAft>
              <a:buClr>
                <a:schemeClr val="dk1"/>
              </a:buClr>
              <a:buSzPts val="1400"/>
              <a:buFont typeface="Century Gothic"/>
              <a:buAutoNum type="arabicPeriod"/>
            </a:pPr>
            <a:r>
              <a:rPr b="1" i="0" lang="en-US" sz="1400" u="none">
                <a:solidFill>
                  <a:schemeClr val="dk1"/>
                </a:solidFill>
                <a:latin typeface="Century Gothic"/>
                <a:ea typeface="Century Gothic"/>
                <a:cs typeface="Century Gothic"/>
                <a:sym typeface="Century Gothic"/>
              </a:rPr>
              <a:t>Regional Secretary</a:t>
            </a:r>
            <a:endParaRPr/>
          </a:p>
          <a:p>
            <a:pPr indent="-609600" lvl="0" marL="6096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533400" lvl="1" marL="990600" rtl="0" algn="l">
              <a:lnSpc>
                <a:spcPct val="10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Duties delegated by the Regional Council Chairman </a:t>
            </a:r>
            <a:endParaRPr/>
          </a:p>
          <a:p>
            <a:pPr indent="-533400" lvl="1" marL="990600" rtl="0" algn="l">
              <a:lnSpc>
                <a:spcPct val="10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Recording of the minutes of the meeting of the Regional Council</a:t>
            </a:r>
            <a:endParaRPr/>
          </a:p>
          <a:p>
            <a:pPr indent="-533400" lvl="1" marL="990600" rtl="0" algn="l">
              <a:lnSpc>
                <a:spcPct val="10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Sends notification of meeting to members of the Region/Sector</a:t>
            </a:r>
            <a:endParaRPr/>
          </a:p>
          <a:p>
            <a:pPr indent="-533400" lvl="1" marL="990600" rtl="0" algn="l">
              <a:lnSpc>
                <a:spcPct val="10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All duties normally required of a Secretary</a:t>
            </a:r>
            <a:endParaRPr/>
          </a:p>
          <a:p>
            <a:pPr indent="-533400" lvl="1" marL="990600" rtl="0" algn="l">
              <a:lnSpc>
                <a:spcPct val="10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Monthly membership and other reports and other reports to National Office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50"/>
          <p:cNvSpPr txBox="1"/>
          <p:nvPr>
            <p:ph idx="4294967295" type="title"/>
          </p:nvPr>
        </p:nvSpPr>
        <p:spPr>
          <a:xfrm>
            <a:off x="457200" y="1219200"/>
            <a:ext cx="8229600" cy="2514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Century Gothic"/>
              <a:buNone/>
            </a:pPr>
            <a:r>
              <a:rPr b="1" i="0" lang="en-US" sz="4400" u="none">
                <a:solidFill>
                  <a:schemeClr val="dk2"/>
                </a:solidFill>
                <a:latin typeface="Century Gothic"/>
                <a:ea typeface="Century Gothic"/>
                <a:cs typeface="Century Gothic"/>
                <a:sym typeface="Century Gothic"/>
              </a:rPr>
              <a:t>The Chapter Office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pic>
        <p:nvPicPr>
          <p:cNvPr descr="1" id="302" name="Google Shape;302;p51"/>
          <p:cNvPicPr preferRelativeResize="0"/>
          <p:nvPr/>
        </p:nvPicPr>
        <p:blipFill rotWithShape="1">
          <a:blip r:embed="rId3">
            <a:alphaModFix/>
          </a:blip>
          <a:srcRect b="12359" l="9167" r="0" t="0"/>
          <a:stretch/>
        </p:blipFill>
        <p:spPr>
          <a:xfrm>
            <a:off x="457200" y="381000"/>
            <a:ext cx="8305800" cy="5943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6"/>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Century Gothic"/>
              <a:buNone/>
            </a:pPr>
            <a:r>
              <a:rPr b="1" i="0" lang="en-US" sz="4400" u="none">
                <a:solidFill>
                  <a:schemeClr val="dk2"/>
                </a:solidFill>
                <a:latin typeface="Century Gothic"/>
                <a:ea typeface="Century Gothic"/>
                <a:cs typeface="Century Gothic"/>
                <a:sym typeface="Century Gothic"/>
              </a:rPr>
              <a:t>Metro Manila</a:t>
            </a:r>
            <a:endParaRPr/>
          </a:p>
        </p:txBody>
      </p:sp>
      <p:sp>
        <p:nvSpPr>
          <p:cNvPr id="106" name="Google Shape;106;p16"/>
          <p:cNvSpPr txBox="1"/>
          <p:nvPr>
            <p:ph idx="4294967295"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a:t>
            </a:r>
            <a:r>
              <a:rPr b="1" i="0" lang="en-US" sz="1600" u="none">
                <a:solidFill>
                  <a:schemeClr val="dk1"/>
                </a:solidFill>
                <a:latin typeface="Century Gothic"/>
                <a:ea typeface="Century Gothic"/>
                <a:cs typeface="Century Gothic"/>
                <a:sym typeface="Century Gothic"/>
              </a:rPr>
              <a:t>Northern Metro Manila Chapter		Western Metro Manila Chapter</a:t>
            </a:r>
            <a:endParaRPr/>
          </a:p>
          <a:p>
            <a:pPr indent="-342900" lvl="0" marL="342900" rtl="0" algn="l">
              <a:lnSpc>
                <a:spcPct val="9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	Kalookan							Manila</a:t>
            </a:r>
            <a:endParaRPr/>
          </a:p>
          <a:p>
            <a:pPr indent="-342900" lvl="0" marL="342900" rtl="0" algn="l">
              <a:lnSpc>
                <a:spcPct val="9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	Valenzuela						San Juan</a:t>
            </a:r>
            <a:endParaRPr/>
          </a:p>
          <a:p>
            <a:pPr indent="-342900" lvl="0" marL="342900" rtl="0" algn="l">
              <a:lnSpc>
                <a:spcPct val="9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	Navotas							Mandaluyong	</a:t>
            </a:r>
            <a:endParaRPr/>
          </a:p>
          <a:p>
            <a:pPr indent="-342900" lvl="0" marL="342900" rtl="0" algn="l">
              <a:lnSpc>
                <a:spcPct val="9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	Malabon</a:t>
            </a:r>
            <a:endParaRPr b="1" i="0" sz="1600" u="none">
              <a:solidFill>
                <a:schemeClr val="dk1"/>
              </a:solidFill>
              <a:latin typeface="Century Gothic"/>
              <a:ea typeface="Century Gothic"/>
              <a:cs typeface="Century Gothic"/>
              <a:sym typeface="Century Gothic"/>
            </a:endParaRPr>
          </a:p>
          <a:p>
            <a:pPr indent="-241300" lvl="0" marL="342900" rtl="0" algn="l">
              <a:lnSpc>
                <a:spcPct val="90000"/>
              </a:lnSpc>
              <a:spcBef>
                <a:spcPts val="320"/>
              </a:spcBef>
              <a:spcAft>
                <a:spcPts val="0"/>
              </a:spcAft>
              <a:buClr>
                <a:schemeClr val="dk1"/>
              </a:buClr>
              <a:buSzPts val="1600"/>
              <a:buFont typeface="Arial"/>
              <a:buNone/>
            </a:pPr>
            <a:r>
              <a:t/>
            </a:r>
            <a:endParaRPr b="1" i="0" sz="1600" u="none">
              <a:solidFill>
                <a:schemeClr val="dk1"/>
              </a:solidFill>
              <a:latin typeface="Century Gothic"/>
              <a:ea typeface="Century Gothic"/>
              <a:cs typeface="Century Gothic"/>
              <a:sym typeface="Century Gothic"/>
            </a:endParaRPr>
          </a:p>
          <a:p>
            <a:pPr indent="-342900" lvl="0" marL="342900" rtl="0" algn="l">
              <a:lnSpc>
                <a:spcPct val="90000"/>
              </a:lnSpc>
              <a:spcBef>
                <a:spcPts val="320"/>
              </a:spcBef>
              <a:spcAft>
                <a:spcPts val="0"/>
              </a:spcAft>
              <a:buClr>
                <a:schemeClr val="dk1"/>
              </a:buClr>
              <a:buSzPts val="1600"/>
              <a:buFont typeface="Century Gothic"/>
              <a:buNone/>
            </a:pPr>
            <a:r>
              <a:rPr b="1" i="0" lang="en-US" sz="1600" u="none">
                <a:solidFill>
                  <a:schemeClr val="dk1"/>
                </a:solidFill>
                <a:latin typeface="Century Gothic"/>
                <a:ea typeface="Century Gothic"/>
                <a:cs typeface="Century Gothic"/>
                <a:sym typeface="Century Gothic"/>
              </a:rPr>
              <a:t>	Eastern Metro Manila Chapter		Southern Metro Manila Chapter</a:t>
            </a:r>
            <a:endParaRPr/>
          </a:p>
          <a:p>
            <a:pPr indent="-342900" lvl="0" marL="342900" rtl="0" algn="l">
              <a:lnSpc>
                <a:spcPct val="9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	Quezon City						Makati</a:t>
            </a:r>
            <a:endParaRPr/>
          </a:p>
          <a:p>
            <a:pPr indent="-342900" lvl="0" marL="342900" rtl="0" algn="l">
              <a:lnSpc>
                <a:spcPct val="9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	Pasig								Pasay		</a:t>
            </a:r>
            <a:endParaRPr/>
          </a:p>
          <a:p>
            <a:pPr indent="-342900" lvl="0" marL="342900" rtl="0" algn="l">
              <a:lnSpc>
                <a:spcPct val="9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	Marikina							Paranaque	</a:t>
            </a:r>
            <a:endParaRPr/>
          </a:p>
          <a:p>
            <a:pPr indent="-342900" lvl="0" marL="342900" rtl="0" algn="l">
              <a:lnSpc>
                <a:spcPct val="9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	Part of Rizal Province				Las Pinas</a:t>
            </a:r>
            <a:endParaRPr/>
          </a:p>
          <a:p>
            <a:pPr indent="-342900" lvl="0" marL="342900" rtl="0" algn="l">
              <a:lnSpc>
                <a:spcPct val="9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	Rodriguez							Taguig</a:t>
            </a:r>
            <a:endParaRPr/>
          </a:p>
          <a:p>
            <a:pPr indent="-342900" lvl="0" marL="342900" rtl="0" algn="l">
              <a:lnSpc>
                <a:spcPct val="9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	San Mateo						Muntinlupa</a:t>
            </a:r>
            <a:endParaRPr/>
          </a:p>
          <a:p>
            <a:pPr indent="-342900" lvl="0" marL="342900" rtl="0" algn="l">
              <a:lnSpc>
                <a:spcPct val="9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	Cainta</a:t>
            </a:r>
            <a:endParaRPr/>
          </a:p>
          <a:p>
            <a:pPr indent="-342900" lvl="0" marL="342900" rtl="0" algn="l">
              <a:lnSpc>
                <a:spcPct val="90000"/>
              </a:lnSpc>
              <a:spcBef>
                <a:spcPts val="4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52"/>
          <p:cNvSpPr txBox="1"/>
          <p:nvPr>
            <p:ph idx="4294967295" type="body"/>
          </p:nvPr>
        </p:nvSpPr>
        <p:spPr>
          <a:xfrm>
            <a:off x="457200" y="0"/>
            <a:ext cx="8229600" cy="68580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342900" lvl="0" marL="342900" rtl="0" algn="l">
              <a:lnSpc>
                <a:spcPct val="80000"/>
              </a:lnSpc>
              <a:spcBef>
                <a:spcPts val="720"/>
              </a:spcBef>
              <a:spcAft>
                <a:spcPts val="0"/>
              </a:spcAft>
              <a:buClr>
                <a:schemeClr val="dk1"/>
              </a:buClr>
              <a:buSzPts val="3600"/>
              <a:buFont typeface="Arial"/>
              <a:buNone/>
            </a:pPr>
            <a:r>
              <a:rPr b="1" i="0" lang="en-US" sz="3600" u="none">
                <a:solidFill>
                  <a:schemeClr val="dk1"/>
                </a:solidFill>
                <a:latin typeface="Arial"/>
                <a:ea typeface="Arial"/>
                <a:cs typeface="Arial"/>
                <a:sym typeface="Arial"/>
              </a:rPr>
              <a:t>The Chapter Office</a:t>
            </a:r>
            <a:endParaRPr/>
          </a:p>
          <a:p>
            <a:pPr indent="-342900" lvl="0" marL="342900" rtl="0" algn="l">
              <a:lnSpc>
                <a:spcPct val="8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342900" lvl="0" marL="342900" rtl="0" algn="l">
              <a:lnSpc>
                <a:spcPct val="80000"/>
              </a:lnSpc>
              <a:spcBef>
                <a:spcPts val="4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Functions (cont.)</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Committee on professional development: design and implementation of programs to cover the practice and specific needs of the sector; coordination of members in developing accounting education; quarterly report to the Board</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Committee on meeting: general program, attendance and speaker/topic</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Committee on fellowship and sports: program that will bring up more cordial and closer relations, harness sport talents and develop sports consciousness, fellowship, engage sports activities with other professional organizations; quarterly reports</a:t>
            </a:r>
            <a:endParaRPr/>
          </a:p>
          <a:p>
            <a:pPr indent="-215900" lvl="0" marL="342900" rtl="0" algn="l">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53"/>
          <p:cNvSpPr txBox="1"/>
          <p:nvPr>
            <p:ph idx="4294967295" type="body"/>
          </p:nvPr>
        </p:nvSpPr>
        <p:spPr>
          <a:xfrm>
            <a:off x="457200" y="0"/>
            <a:ext cx="8229600" cy="61261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342900" lvl="0" marL="342900" rtl="0" algn="l">
              <a:lnSpc>
                <a:spcPct val="80000"/>
              </a:lnSpc>
              <a:spcBef>
                <a:spcPts val="720"/>
              </a:spcBef>
              <a:spcAft>
                <a:spcPts val="0"/>
              </a:spcAft>
              <a:buClr>
                <a:schemeClr val="dk1"/>
              </a:buClr>
              <a:buSzPts val="3600"/>
              <a:buFont typeface="Arial"/>
              <a:buNone/>
            </a:pPr>
            <a:r>
              <a:rPr b="1" i="0" lang="en-US" sz="3600" u="none">
                <a:solidFill>
                  <a:schemeClr val="dk1"/>
                </a:solidFill>
                <a:latin typeface="Arial"/>
                <a:ea typeface="Arial"/>
                <a:cs typeface="Arial"/>
                <a:sym typeface="Arial"/>
              </a:rPr>
              <a:t>The Chapter Office</a:t>
            </a:r>
            <a:endParaRPr/>
          </a:p>
          <a:p>
            <a:pPr indent="-342900" lvl="0" marL="342900" rtl="0" algn="l">
              <a:lnSpc>
                <a:spcPct val="8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rtl="0" algn="l">
              <a:lnSpc>
                <a:spcPct val="80000"/>
              </a:lnSpc>
              <a:spcBef>
                <a:spcPts val="4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Functions (cont.)</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Committee on publications: Newsletter; quality and delivered periodically and on time, solicit and edit materials; share with National Office important news for national information</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Committee on membership: activities to generate and sustain membership, awards, membership directory, job opportunities; quarterly report</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Committee on finance: annual budget, coordinate with membership committee on delinquent members, ways and means to improve the financial condition of the chapter</a:t>
            </a:r>
            <a:endParaRPr/>
          </a:p>
          <a:p>
            <a:pPr indent="-215900" lvl="0" marL="342900" rtl="0" algn="l">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54"/>
          <p:cNvSpPr txBox="1"/>
          <p:nvPr>
            <p:ph idx="4294967295" type="body"/>
          </p:nvPr>
        </p:nvSpPr>
        <p:spPr>
          <a:xfrm>
            <a:off x="457200" y="0"/>
            <a:ext cx="8229600" cy="68580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342900" lvl="0" marL="342900" rtl="0" algn="l">
              <a:lnSpc>
                <a:spcPct val="80000"/>
              </a:lnSpc>
              <a:spcBef>
                <a:spcPts val="720"/>
              </a:spcBef>
              <a:spcAft>
                <a:spcPts val="0"/>
              </a:spcAft>
              <a:buClr>
                <a:schemeClr val="dk1"/>
              </a:buClr>
              <a:buSzPts val="3600"/>
              <a:buFont typeface="Arial"/>
              <a:buNone/>
            </a:pPr>
            <a:r>
              <a:rPr b="1" i="0" lang="en-US" sz="3600" u="none">
                <a:solidFill>
                  <a:schemeClr val="dk1"/>
                </a:solidFill>
                <a:latin typeface="Arial"/>
                <a:ea typeface="Arial"/>
                <a:cs typeface="Arial"/>
                <a:sym typeface="Arial"/>
              </a:rPr>
              <a:t>The Chapter Office</a:t>
            </a:r>
            <a:endParaRPr/>
          </a:p>
          <a:p>
            <a:pPr indent="-342900" lvl="0" marL="342900" rtl="0" algn="l">
              <a:lnSpc>
                <a:spcPct val="8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rtl="0" algn="l">
              <a:lnSpc>
                <a:spcPct val="80000"/>
              </a:lnSpc>
              <a:spcBef>
                <a:spcPts val="36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Functions (cont.)</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Shall be the Chairman of the Board and the Chief Executive Officer of the Chapter</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Elected one year prior to his assumption of office; designation is President elect</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Required to have served as a chapter officer before his election</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General supervision over the affairs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Compliance with by-laws as well as Board /officers/committee resolutions, directives and policies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Preside at all meeting of the Chapter as well as of the officers thereof</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Represents the Chapter on all occasions and in all matters where it should be represented</a:t>
            </a:r>
            <a:endParaRPr/>
          </a:p>
          <a:p>
            <a:pPr indent="-228600" lvl="0" marL="342900" rtl="0" algn="l">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55"/>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Century Gothic"/>
              <a:buNone/>
            </a:pPr>
            <a:r>
              <a:rPr b="1" i="0" lang="en-US" sz="4000" u="none">
                <a:solidFill>
                  <a:schemeClr val="dk2"/>
                </a:solidFill>
                <a:latin typeface="Century Gothic"/>
                <a:ea typeface="Century Gothic"/>
                <a:cs typeface="Century Gothic"/>
                <a:sym typeface="Century Gothic"/>
              </a:rPr>
              <a:t>Chapter Vice-President</a:t>
            </a:r>
            <a:endParaRPr/>
          </a:p>
        </p:txBody>
      </p:sp>
      <p:sp>
        <p:nvSpPr>
          <p:cNvPr id="323" name="Google Shape;323;p55"/>
          <p:cNvSpPr txBox="1"/>
          <p:nvPr>
            <p:ph idx="4294967295" type="body"/>
          </p:nvPr>
        </p:nvSpPr>
        <p:spPr>
          <a:xfrm>
            <a:off x="0" y="1600200"/>
            <a:ext cx="8915400" cy="4525962"/>
          </a:xfrm>
          <a:prstGeom prst="rect">
            <a:avLst/>
          </a:prstGeom>
          <a:noFill/>
          <a:ln>
            <a:noFill/>
          </a:ln>
        </p:spPr>
        <p:txBody>
          <a:bodyPr anchorCtr="0" anchor="t" bIns="45700" lIns="91425" spcFirstLastPara="1" rIns="91425" wrap="square" tIns="45700">
            <a:noAutofit/>
          </a:bodyPr>
          <a:lstStyle/>
          <a:p>
            <a:pPr indent="-285750" lvl="1" marL="742950" rtl="0" algn="l">
              <a:lnSpc>
                <a:spcPct val="100000"/>
              </a:lnSpc>
              <a:spcBef>
                <a:spcPts val="0"/>
              </a:spcBef>
              <a:spcAft>
                <a:spcPts val="0"/>
              </a:spcAft>
              <a:buClr>
                <a:schemeClr val="dk1"/>
              </a:buClr>
              <a:buSzPts val="2800"/>
              <a:buFont typeface="Century Gothic"/>
              <a:buChar char="–"/>
            </a:pPr>
            <a:r>
              <a:rPr b="0" i="0" lang="en-US" sz="2800" u="none">
                <a:solidFill>
                  <a:schemeClr val="dk1"/>
                </a:solidFill>
                <a:latin typeface="Century Gothic"/>
                <a:ea typeface="Century Gothic"/>
                <a:cs typeface="Century Gothic"/>
                <a:sym typeface="Century Gothic"/>
              </a:rPr>
              <a:t>Performs such function as maybe delegated to him by the Chapter President</a:t>
            </a:r>
            <a:endParaRPr/>
          </a:p>
          <a:p>
            <a:pPr indent="-285750" lvl="1" marL="74295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Century Gothic"/>
              <a:ea typeface="Century Gothic"/>
              <a:cs typeface="Century Gothic"/>
              <a:sym typeface="Century Gothic"/>
            </a:endParaRPr>
          </a:p>
          <a:p>
            <a:pPr indent="-285750" lvl="1" marL="742950" rtl="0" algn="l">
              <a:lnSpc>
                <a:spcPct val="100000"/>
              </a:lnSpc>
              <a:spcBef>
                <a:spcPts val="560"/>
              </a:spcBef>
              <a:spcAft>
                <a:spcPts val="0"/>
              </a:spcAft>
              <a:buClr>
                <a:schemeClr val="dk1"/>
              </a:buClr>
              <a:buSzPts val="2800"/>
              <a:buFont typeface="Century Gothic"/>
              <a:buChar char="–"/>
            </a:pPr>
            <a:r>
              <a:rPr b="0" i="0" lang="en-US" sz="2800" u="none">
                <a:solidFill>
                  <a:schemeClr val="dk1"/>
                </a:solidFill>
                <a:latin typeface="Century Gothic"/>
                <a:ea typeface="Century Gothic"/>
                <a:cs typeface="Century Gothic"/>
                <a:sym typeface="Century Gothic"/>
              </a:rPr>
              <a:t>Acts as President for the unexpired term of the President in the event of death, resignation, incapacity or permanent absence of the President; the chapter rules the order of priority in case there are two Vice Presidents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56"/>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Century Gothic"/>
              <a:buNone/>
            </a:pPr>
            <a:r>
              <a:rPr b="1" i="0" lang="en-US" sz="4000" u="none">
                <a:solidFill>
                  <a:schemeClr val="dk2"/>
                </a:solidFill>
                <a:latin typeface="Century Gothic"/>
                <a:ea typeface="Century Gothic"/>
                <a:cs typeface="Century Gothic"/>
                <a:sym typeface="Century Gothic"/>
              </a:rPr>
              <a:t>Secretary</a:t>
            </a:r>
            <a:endParaRPr/>
          </a:p>
        </p:txBody>
      </p:sp>
      <p:sp>
        <p:nvSpPr>
          <p:cNvPr id="329" name="Google Shape;329;p56"/>
          <p:cNvSpPr txBox="1"/>
          <p:nvPr>
            <p:ph idx="4294967295" type="body"/>
          </p:nvPr>
        </p:nvSpPr>
        <p:spPr>
          <a:xfrm>
            <a:off x="457200" y="1600200"/>
            <a:ext cx="8686800" cy="51054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Minutes of all meetings of the chapter and the officers</a:t>
            </a:r>
            <a:endParaRPr/>
          </a:p>
          <a:p>
            <a:pPr indent="-342900" lvl="0" marL="342900" rtl="0" algn="l">
              <a:lnSpc>
                <a:spcPct val="9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9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All notices required for all meetings</a:t>
            </a:r>
            <a:endParaRPr/>
          </a:p>
          <a:p>
            <a:pPr indent="-342900" lvl="0" marL="342900" rtl="0" algn="l">
              <a:lnSpc>
                <a:spcPct val="9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9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Submission to the National Office of all monthly minutes of meetings and other reports as maybe required</a:t>
            </a:r>
            <a:endParaRPr/>
          </a:p>
          <a:p>
            <a:pPr indent="-342900" lvl="0" marL="342900" rtl="0" algn="l">
              <a:lnSpc>
                <a:spcPct val="9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9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Performs such duties as maybe assigned to him by the Chapter President</a:t>
            </a:r>
            <a:endParaRPr/>
          </a:p>
          <a:p>
            <a:pPr indent="-190500" lvl="0" marL="342900" rtl="0" algn="l">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57"/>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Century Gothic"/>
              <a:buNone/>
            </a:pPr>
            <a:r>
              <a:rPr b="1" i="0" lang="en-US" sz="4000" u="none">
                <a:solidFill>
                  <a:schemeClr val="dk2"/>
                </a:solidFill>
                <a:latin typeface="Century Gothic"/>
                <a:ea typeface="Century Gothic"/>
                <a:cs typeface="Century Gothic"/>
                <a:sym typeface="Century Gothic"/>
              </a:rPr>
              <a:t>Treasurer</a:t>
            </a:r>
            <a:endParaRPr/>
          </a:p>
        </p:txBody>
      </p:sp>
      <p:sp>
        <p:nvSpPr>
          <p:cNvPr id="335" name="Google Shape;335;p57"/>
          <p:cNvSpPr txBox="1"/>
          <p:nvPr>
            <p:ph idx="4294967295" type="body"/>
          </p:nvPr>
        </p:nvSpPr>
        <p:spPr>
          <a:xfrm>
            <a:off x="457200" y="1219200"/>
            <a:ext cx="8534400" cy="56388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Collects all fees, dues or contributions from the chapter members as are required by these By-Laws and as may be authorized by the National Board of Directors and/or the chapter members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Serves as the representatives of the PICPA Treasurer in receiving any and all accounts receivable and dues to PICPA from whatever source that maybe received through the chapter</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Remits to the PICPA Treasurer, the share of the National Office, the Geographical area Office and Regional Councils in membership dues as well  as all monies and other properties properly belonging to the National Office, the geographical Area Office and Regional Councils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In Charges of the funds, properties and accountants of the chapter</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Keeps all unremitted funds of the National Office and/or Geographical Area/Regional funds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Renders monthly reports to the chapter members and to the PICPA Treasurer the cash receipts and disbursements</a:t>
            </a:r>
            <a:endParaRPr/>
          </a:p>
          <a:p>
            <a:pPr indent="-228600" lvl="0" marL="342900" rtl="0" algn="l">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58"/>
          <p:cNvSpPr txBox="1"/>
          <p:nvPr>
            <p:ph idx="4294967295" type="title"/>
          </p:nvPr>
        </p:nvSpPr>
        <p:spPr>
          <a:xfrm>
            <a:off x="381000" y="304800"/>
            <a:ext cx="8305800" cy="10207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Century Gothic"/>
              <a:buNone/>
            </a:pPr>
            <a:r>
              <a:rPr b="1" i="0" lang="en-US" sz="4000" u="none">
                <a:solidFill>
                  <a:schemeClr val="dk2"/>
                </a:solidFill>
                <a:latin typeface="Century Gothic"/>
                <a:ea typeface="Century Gothic"/>
                <a:cs typeface="Century Gothic"/>
                <a:sym typeface="Century Gothic"/>
              </a:rPr>
              <a:t>Chapter Auditor</a:t>
            </a:r>
            <a:endParaRPr/>
          </a:p>
        </p:txBody>
      </p:sp>
      <p:sp>
        <p:nvSpPr>
          <p:cNvPr id="341" name="Google Shape;341;p58"/>
          <p:cNvSpPr txBox="1"/>
          <p:nvPr>
            <p:ph idx="4294967295" type="body"/>
          </p:nvPr>
        </p:nvSpPr>
        <p:spPr>
          <a:xfrm>
            <a:off x="457200" y="1600200"/>
            <a:ext cx="86868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Appointment, subject to approval by the National Board</a:t>
            </a:r>
            <a:endParaRPr/>
          </a:p>
          <a:p>
            <a:pPr indent="-342900" lvl="0" marL="342900" rtl="0" algn="l">
              <a:lnSpc>
                <a:spcPct val="9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9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Independent examination of the chapter’s financial reports</a:t>
            </a:r>
            <a:endParaRPr/>
          </a:p>
          <a:p>
            <a:pPr indent="-342900" lvl="0" marL="342900" rtl="0" algn="l">
              <a:lnSpc>
                <a:spcPct val="9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9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Submission to the Chapter Board not later than Jan. 31, and within 10 days thereafter, to the National Board</a:t>
            </a:r>
            <a:endParaRPr/>
          </a:p>
          <a:p>
            <a:pPr indent="-190500" lvl="0" marL="342900" rtl="0" algn="l">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59"/>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Century Gothic"/>
              <a:buNone/>
            </a:pPr>
            <a:r>
              <a:rPr b="1" i="0" lang="en-US" sz="4000" u="none">
                <a:solidFill>
                  <a:schemeClr val="dk2"/>
                </a:solidFill>
                <a:latin typeface="Century Gothic"/>
                <a:ea typeface="Century Gothic"/>
                <a:cs typeface="Century Gothic"/>
                <a:sym typeface="Century Gothic"/>
              </a:rPr>
              <a:t>Chapter Sectoral Directors</a:t>
            </a:r>
            <a:endParaRPr/>
          </a:p>
        </p:txBody>
      </p:sp>
      <p:sp>
        <p:nvSpPr>
          <p:cNvPr id="347" name="Google Shape;347;p59"/>
          <p:cNvSpPr txBox="1"/>
          <p:nvPr>
            <p:ph idx="4294967295"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Ascertains the need and requirements of a particular sector in the Chapter</a:t>
            </a:r>
            <a:endParaRPr/>
          </a:p>
          <a:p>
            <a:pPr indent="-342900" lvl="0" marL="342900" rtl="0" algn="l">
              <a:lnSpc>
                <a:spcPct val="9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9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Reports to the Chapter President on matters affecting his particular sector</a:t>
            </a:r>
            <a:endParaRPr/>
          </a:p>
          <a:p>
            <a:pPr indent="-342900" lvl="0" marL="342900" rtl="0" algn="l">
              <a:lnSpc>
                <a:spcPct val="9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9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Works with the particular Regional Sectoral Representative for the particular sector in order to service the needs of the sector in the Chapter, Region and Geographic Area</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60"/>
          <p:cNvSpPr txBox="1"/>
          <p:nvPr>
            <p:ph idx="4294967295" type="title"/>
          </p:nvPr>
        </p:nvSpPr>
        <p:spPr>
          <a:xfrm>
            <a:off x="457200" y="15240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Century Gothic"/>
              <a:buNone/>
            </a:pPr>
            <a:r>
              <a:rPr b="1" i="0" lang="en-US" sz="4000" u="none">
                <a:solidFill>
                  <a:schemeClr val="dk2"/>
                </a:solidFill>
                <a:latin typeface="Century Gothic"/>
                <a:ea typeface="Century Gothic"/>
                <a:cs typeface="Century Gothic"/>
                <a:sym typeface="Century Gothic"/>
              </a:rPr>
              <a:t>Accountancy Week</a:t>
            </a:r>
            <a:endParaRPr/>
          </a:p>
        </p:txBody>
      </p:sp>
      <p:sp>
        <p:nvSpPr>
          <p:cNvPr id="353" name="Google Shape;353;p60"/>
          <p:cNvSpPr txBox="1"/>
          <p:nvPr>
            <p:ph idx="4294967295" type="body"/>
          </p:nvPr>
        </p:nvSpPr>
        <p:spPr>
          <a:xfrm>
            <a:off x="457200" y="1477962"/>
            <a:ext cx="8229600" cy="50292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The committee is tasked to develop programs that will</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suit these objectives and promote the event</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nationwide.</a:t>
            </a:r>
            <a:endParaRPr/>
          </a:p>
          <a:p>
            <a:pPr indent="-215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Functions: </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Prepare well-balanced plans and programs.</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See to it that the approved plans and program of celebration are implemented and promoted nationwide.</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Coordinate, monitor and ensure documentation of the activities of the various regions and chapters.</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Develop the Committee’s Plans and Budget for approval of the Liaison Director and for submission to the Annual Planning Conference.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61"/>
          <p:cNvSpPr txBox="1"/>
          <p:nvPr>
            <p:ph idx="4294967295" type="title"/>
          </p:nvPr>
        </p:nvSpPr>
        <p:spPr>
          <a:xfrm>
            <a:off x="457200" y="30480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entury Gothic"/>
              <a:buNone/>
            </a:pPr>
            <a:r>
              <a:rPr b="1" i="0" lang="en-US" sz="3600" u="none">
                <a:solidFill>
                  <a:schemeClr val="dk2"/>
                </a:solidFill>
                <a:latin typeface="Century Gothic"/>
                <a:ea typeface="Century Gothic"/>
                <a:cs typeface="Century Gothic"/>
                <a:sym typeface="Century Gothic"/>
              </a:rPr>
              <a:t>Annual National Convention</a:t>
            </a:r>
            <a:endParaRPr/>
          </a:p>
        </p:txBody>
      </p:sp>
      <p:sp>
        <p:nvSpPr>
          <p:cNvPr id="359" name="Google Shape;359;p61"/>
          <p:cNvSpPr txBox="1"/>
          <p:nvPr>
            <p:ph idx="4294967295"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This committee is tasked to ensure that there is adequate ANC planning</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and preparation and proper implementation and that our policies for</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the holding of the ANC are strictly complied with. </a:t>
            </a:r>
            <a:endParaRPr/>
          </a:p>
          <a:p>
            <a:pPr indent="-2286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Functions: </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Prepare and submit to the Board for approval the ANC general plan and program of activities; the ANC organization chart and functions, budget and the expanded and more detailed plans, and a quarterly  progress report of the ANC preparation.</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Effectively and efficiently manage the functions of the various groups/sub-committees.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Undertake promotional activities though region and chapter visits, newspapers and TV and other means as necessary</a:t>
            </a:r>
            <a:endParaRPr/>
          </a:p>
          <a:p>
            <a:pPr indent="-228600" lvl="0" marL="342900" rtl="0" algn="l">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7"/>
          <p:cNvSpPr txBox="1"/>
          <p:nvPr>
            <p:ph idx="4294967295" type="title"/>
          </p:nvPr>
        </p:nvSpPr>
        <p:spPr>
          <a:xfrm>
            <a:off x="304800" y="228600"/>
            <a:ext cx="83820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Century Gothic"/>
              <a:buNone/>
            </a:pPr>
            <a:r>
              <a:rPr b="1" i="0" lang="en-US" sz="4400" u="none">
                <a:solidFill>
                  <a:schemeClr val="dk2"/>
                </a:solidFill>
                <a:latin typeface="Century Gothic"/>
                <a:ea typeface="Century Gothic"/>
                <a:cs typeface="Century Gothic"/>
                <a:sym typeface="Century Gothic"/>
              </a:rPr>
              <a:t>Luzon  - 43 Chapters</a:t>
            </a:r>
            <a:r>
              <a:rPr b="0" i="0" lang="en-US" sz="4400" u="none">
                <a:solidFill>
                  <a:schemeClr val="dk2"/>
                </a:solidFill>
                <a:latin typeface="Arial"/>
                <a:ea typeface="Arial"/>
                <a:cs typeface="Arial"/>
                <a:sym typeface="Arial"/>
              </a:rPr>
              <a:t> </a:t>
            </a:r>
            <a:endParaRPr/>
          </a:p>
        </p:txBody>
      </p:sp>
      <p:sp>
        <p:nvSpPr>
          <p:cNvPr id="112" name="Google Shape;112;p17"/>
          <p:cNvSpPr txBox="1"/>
          <p:nvPr>
            <p:ph idx="4294967295" type="body"/>
          </p:nvPr>
        </p:nvSpPr>
        <p:spPr>
          <a:xfrm>
            <a:off x="0" y="1447800"/>
            <a:ext cx="9144000" cy="51816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000"/>
              <a:buFont typeface="Century Gothic"/>
              <a:buNone/>
            </a:pPr>
            <a:r>
              <a:rPr b="1" i="0" lang="en-US" sz="1000" u="none">
                <a:solidFill>
                  <a:schemeClr val="dk1"/>
                </a:solidFill>
                <a:latin typeface="Century Gothic"/>
                <a:ea typeface="Century Gothic"/>
                <a:cs typeface="Century Gothic"/>
                <a:sym typeface="Century Gothic"/>
              </a:rPr>
              <a:t>	</a:t>
            </a:r>
            <a:r>
              <a:rPr b="1" i="0" lang="en-US" sz="1400" u="none">
                <a:solidFill>
                  <a:schemeClr val="dk1"/>
                </a:solidFill>
                <a:latin typeface="Century Gothic"/>
                <a:ea typeface="Century Gothic"/>
                <a:cs typeface="Century Gothic"/>
                <a:sym typeface="Century Gothic"/>
              </a:rPr>
              <a:t>Northern Luzon 		Central Luzon	Southern </a:t>
            </a:r>
            <a:r>
              <a:rPr b="1" lang="en-US" sz="1400">
                <a:latin typeface="Century Gothic"/>
                <a:ea typeface="Century Gothic"/>
                <a:cs typeface="Century Gothic"/>
                <a:sym typeface="Century Gothic"/>
              </a:rPr>
              <a:t>			</a:t>
            </a:r>
            <a:r>
              <a:rPr b="1" i="0" lang="en-US" sz="1400" u="none">
                <a:solidFill>
                  <a:schemeClr val="dk1"/>
                </a:solidFill>
                <a:latin typeface="Century Gothic"/>
                <a:ea typeface="Century Gothic"/>
                <a:cs typeface="Century Gothic"/>
                <a:sym typeface="Century Gothic"/>
              </a:rPr>
              <a:t>Bicol </a:t>
            </a:r>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Abra				Angeles City	Batangas			Albay</a:t>
            </a:r>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Baguio-Benguet		Bataan		Cavite			Catanduanes</a:t>
            </a:r>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Ilocos Norte-Laoag	BEPZ			IRRI/UPLB			Camarines Norte</a:t>
            </a:r>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Ilocos Sur			Bulacan		Laguna			Camarines Sur</a:t>
            </a:r>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La Union			Cabanatuan 	Lipa City			</a:t>
            </a:r>
            <a:r>
              <a:rPr lang="en-US" sz="1400">
                <a:latin typeface="Century Gothic"/>
                <a:ea typeface="Century Gothic"/>
                <a:cs typeface="Century Gothic"/>
                <a:sym typeface="Century Gothic"/>
              </a:rPr>
              <a:t>Masbate</a:t>
            </a:r>
            <a:r>
              <a:rPr b="0" i="0" lang="en-US" sz="14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Cagayan			Nueva Ecija	Marinduque		</a:t>
            </a:r>
            <a:r>
              <a:rPr lang="en-US" sz="1400">
                <a:latin typeface="Century Gothic"/>
                <a:ea typeface="Century Gothic"/>
                <a:cs typeface="Century Gothic"/>
                <a:sym typeface="Century Gothic"/>
              </a:rPr>
              <a:t>Sorsogon</a:t>
            </a:r>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Isabela			Olongapo		Occidental Mindoro</a:t>
            </a:r>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Kalinga-Apayao		Zambales		Oriental Mindoro</a:t>
            </a:r>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Nueva Vizcaya		Pampanga	Palawan</a:t>
            </a:r>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Pangasinan			Tarlac		Quezon Province</a:t>
            </a:r>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Mt. Province		Aurora		San Pablo City</a:t>
            </a:r>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Ifugao				Romblon		Rizal</a:t>
            </a:r>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280"/>
              </a:spcBef>
              <a:spcAft>
                <a:spcPts val="0"/>
              </a:spcAft>
              <a:buClr>
                <a:schemeClr val="dk1"/>
              </a:buClr>
              <a:buSzPts val="1400"/>
              <a:buFont typeface="Century Gothic"/>
              <a:buNone/>
            </a:pPr>
            <a:r>
              <a:rPr b="1" i="0" lang="en-US" sz="1400" u="none">
                <a:solidFill>
                  <a:schemeClr val="dk1"/>
                </a:solidFill>
                <a:latin typeface="Century Gothic"/>
                <a:ea typeface="Century Gothic"/>
                <a:cs typeface="Century Gothic"/>
                <a:sym typeface="Century Gothic"/>
              </a:rPr>
              <a:t>	13 Chapters		11 Chapters	13 Chapters		6 Chapters</a:t>
            </a:r>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sp>
        <p:nvSpPr>
          <p:cNvPr id="364" name="Google Shape;364;p62"/>
          <p:cNvSpPr txBox="1"/>
          <p:nvPr>
            <p:ph idx="4294967295" type="body"/>
          </p:nvPr>
        </p:nvSpPr>
        <p:spPr>
          <a:xfrm>
            <a:off x="457200" y="427037"/>
            <a:ext cx="8534400" cy="58213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Annual National Convention Functions (cont.)</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342900" lvl="0" marL="342900" rtl="0" algn="l">
              <a:lnSpc>
                <a:spcPct val="8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Provide general management and supervision over the actual execution or implementation of the ANC plans.</a:t>
            </a:r>
            <a:endParaRPr/>
          </a:p>
          <a:p>
            <a:pPr indent="-342900" lvl="0" marL="342900" rtl="0" algn="l">
              <a:lnSpc>
                <a:spcPct val="8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8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Turn over to the Board within one month after the convention documentation, records, supporting papers excess funds and supplies, and other convention assets.</a:t>
            </a:r>
            <a:endParaRPr/>
          </a:p>
          <a:p>
            <a:pPr indent="-342900" lvl="0" marL="342900" rtl="0" algn="l">
              <a:lnSpc>
                <a:spcPct val="8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8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Prepare the ANC Plans and Budget for approval by the Liaison Director and for submission to the Annual Planning Conference. </a:t>
            </a:r>
            <a:endParaRPr/>
          </a:p>
          <a:p>
            <a:pPr indent="-190500" lvl="0" marL="342900" rtl="0" algn="l">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63"/>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Century Gothic"/>
              <a:buNone/>
            </a:pPr>
            <a:r>
              <a:rPr b="1" i="0" lang="en-US" sz="4000" u="none">
                <a:solidFill>
                  <a:schemeClr val="dk2"/>
                </a:solidFill>
                <a:latin typeface="Century Gothic"/>
                <a:ea typeface="Century Gothic"/>
                <a:cs typeface="Century Gothic"/>
                <a:sym typeface="Century Gothic"/>
              </a:rPr>
              <a:t>Annual Business Meeting</a:t>
            </a:r>
            <a:endParaRPr/>
          </a:p>
        </p:txBody>
      </p:sp>
      <p:sp>
        <p:nvSpPr>
          <p:cNvPr id="370" name="Google Shape;370;p63"/>
          <p:cNvSpPr txBox="1"/>
          <p:nvPr>
            <p:ph idx="4294967295"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Our by-laws provides for the general meeting of members of PICPA</a:t>
            </a:r>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during which the President shall render his annual report and the</a:t>
            </a:r>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Treasurer, his financial report to the members. The annual meeting shall</a:t>
            </a:r>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be held during the Friday of the Accountancy Week. </a:t>
            </a:r>
            <a:endParaRPr/>
          </a:p>
          <a:p>
            <a:pPr indent="-254000" lvl="0" marL="3429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Functions: </a:t>
            </a:r>
            <a:endParaRPr/>
          </a:p>
          <a:p>
            <a:pPr indent="-342900" lvl="0" marL="3429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342900" lvl="0" marL="342900" rtl="0" algn="l">
              <a:lnSpc>
                <a:spcPct val="8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Discuss the issues encountered in last year’s meeting with the ExCom and recommend on how this should be handled this year.</a:t>
            </a:r>
            <a:endParaRPr/>
          </a:p>
          <a:p>
            <a:pPr indent="-342900" lvl="0" marL="3429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342900" lvl="0" marL="342900" rtl="0" algn="l">
              <a:lnSpc>
                <a:spcPct val="8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Undertake all steps to ensure that all the corporate legal requirements are complied with.</a:t>
            </a:r>
            <a:endParaRPr/>
          </a:p>
          <a:p>
            <a:pPr indent="-342900" lvl="0" marL="3429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342900" lvl="0" marL="342900" rtl="0" algn="l">
              <a:lnSpc>
                <a:spcPct val="8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Coordinate with the Corporate Secretary and other officers who have a vital role in the proceedings of the Annual Business Meeting.</a:t>
            </a:r>
            <a:endParaRPr/>
          </a:p>
          <a:p>
            <a:pPr indent="-342900" lvl="0" marL="342900" rtl="0" algn="l">
              <a:lnSpc>
                <a:spcPct val="8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Prepare the program and the details of proceedings for the Annual Business Meeting, identify the participants and inform them of the reports that are to be prepared and submitted to the body.</a:t>
            </a:r>
            <a:endParaRPr/>
          </a:p>
          <a:p>
            <a:pPr indent="-342900" lvl="0" marL="342900" rtl="0" algn="l">
              <a:lnSpc>
                <a:spcPct val="80000"/>
              </a:lnSpc>
              <a:spcBef>
                <a:spcPts val="280"/>
              </a:spcBef>
              <a:spcAft>
                <a:spcPts val="0"/>
              </a:spcAft>
              <a:buClr>
                <a:schemeClr val="dk1"/>
              </a:buClr>
              <a:buSzPts val="1400"/>
              <a:buFont typeface="Century Gothic"/>
              <a:buChar char="•"/>
            </a:pPr>
            <a:r>
              <a:rPr b="0" i="0" lang="en-US" sz="1400" u="none">
                <a:solidFill>
                  <a:schemeClr val="dk1"/>
                </a:solidFill>
                <a:latin typeface="Century Gothic"/>
                <a:ea typeface="Century Gothic"/>
                <a:cs typeface="Century Gothic"/>
                <a:sym typeface="Century Gothic"/>
              </a:rPr>
              <a:t>Make sure that the required reports as in the second item above are prepared ahead of time. Require all ExCom to sign off all reports that are to be submitted.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64"/>
          <p:cNvSpPr txBox="1"/>
          <p:nvPr>
            <p:ph idx="4294967295" type="body"/>
          </p:nvPr>
        </p:nvSpPr>
        <p:spPr>
          <a:xfrm>
            <a:off x="457200" y="503237"/>
            <a:ext cx="8229600" cy="58975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Annual Business Meeting Functions</a:t>
            </a:r>
            <a:endParaRPr/>
          </a:p>
          <a:p>
            <a:pPr indent="-342900" lvl="0" marL="342900" rtl="0" algn="l">
              <a:lnSpc>
                <a:spcPct val="100000"/>
              </a:lnSpc>
              <a:spcBef>
                <a:spcPts val="72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(cont.)</a:t>
            </a:r>
            <a:endParaRPr/>
          </a:p>
          <a:p>
            <a:pPr indent="-342900" lvl="0" marL="342900" rtl="0" algn="l">
              <a:lnSpc>
                <a:spcPct val="100000"/>
              </a:lnSpc>
              <a:spcBef>
                <a:spcPts val="720"/>
              </a:spcBef>
              <a:spcAft>
                <a:spcPts val="0"/>
              </a:spcAft>
              <a:buClr>
                <a:schemeClr val="dk1"/>
              </a:buClr>
              <a:buSzPts val="3600"/>
              <a:buFont typeface="Arial"/>
              <a:buNone/>
            </a:pPr>
            <a:r>
              <a:t/>
            </a:r>
            <a:endParaRPr b="0" i="0" sz="3600" u="none">
              <a:solidFill>
                <a:schemeClr val="dk1"/>
              </a:solidFill>
              <a:latin typeface="Arial"/>
              <a:ea typeface="Arial"/>
              <a:cs typeface="Arial"/>
              <a:sym typeface="Arial"/>
            </a:endParaRPr>
          </a:p>
          <a:p>
            <a:pPr indent="-342900" lvl="0" marL="342900" rtl="0" algn="l">
              <a:lnSpc>
                <a:spcPct val="10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Prepare the program and the details of proceedings for the Annual Business Meeting, identify the participants and inform them of the reports that are to be prepared and submitted to the body.</a:t>
            </a:r>
            <a:endParaRPr/>
          </a:p>
          <a:p>
            <a:pPr indent="-342900" lvl="0" marL="34290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10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Make sure that the required reports as in the second item above are prepared ahead of time. Require all ExCom to sign off all reports that are to be submitted. </a:t>
            </a:r>
            <a:endParaRPr/>
          </a:p>
          <a:p>
            <a:pPr indent="-215900" lvl="0" marL="342900" rtl="0" algn="l">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65"/>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Century Gothic"/>
              <a:buNone/>
            </a:pPr>
            <a:r>
              <a:rPr b="1" i="0" lang="en-US" sz="4000" u="none">
                <a:solidFill>
                  <a:schemeClr val="dk2"/>
                </a:solidFill>
                <a:latin typeface="Century Gothic"/>
                <a:ea typeface="Century Gothic"/>
                <a:cs typeface="Century Gothic"/>
                <a:sym typeface="Century Gothic"/>
              </a:rPr>
              <a:t>COMELEC</a:t>
            </a:r>
            <a:endParaRPr/>
          </a:p>
        </p:txBody>
      </p:sp>
      <p:sp>
        <p:nvSpPr>
          <p:cNvPr id="381" name="Google Shape;381;p65"/>
          <p:cNvSpPr txBox="1"/>
          <p:nvPr>
            <p:ph idx="4294967295" type="body"/>
          </p:nvPr>
        </p:nvSpPr>
        <p:spPr>
          <a:xfrm>
            <a:off x="457200" y="1600200"/>
            <a:ext cx="8229600" cy="49530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The COMELEC is tasked to supervise the conduct of elections for</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National Directors, Regional Officers, Regional Sectoral Representatives</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and Chapter Officers to ensure that the election is done in efficiently</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and effectively. There shall be nine members who will serve for a term of</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three years.  </a:t>
            </a:r>
            <a:endParaRPr/>
          </a:p>
          <a:p>
            <a:pPr indent="-2286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Functions: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Periodically review and evaluate the present electoral procedures and promulgate and implement the appropriate rules and regulations.</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See to it that the spirit of the by-Laws and all the legal requirements are strictly followed in the electoral exercise.</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66"/>
          <p:cNvSpPr txBox="1"/>
          <p:nvPr>
            <p:ph idx="4294967295" type="body"/>
          </p:nvPr>
        </p:nvSpPr>
        <p:spPr>
          <a:xfrm>
            <a:off x="457200" y="503237"/>
            <a:ext cx="8229600" cy="58975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4000"/>
              <a:buFont typeface="Arial"/>
              <a:buNone/>
            </a:pPr>
            <a:r>
              <a:rPr b="0" i="0" lang="en-US" sz="4000" u="none">
                <a:solidFill>
                  <a:schemeClr val="dk1"/>
                </a:solidFill>
                <a:latin typeface="Arial"/>
                <a:ea typeface="Arial"/>
                <a:cs typeface="Arial"/>
                <a:sym typeface="Arial"/>
              </a:rPr>
              <a:t>COMELEC Functions (cont.)</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Determine the qualified candidates and inform the members with complete candidate lists.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Coordinate with the Publication Committee for the early publication of all necessary information at the earliest possible time.</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Settle issues or conflicts brought before the COMELEC.</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Validate the canvassing of votes and declare the official winners.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Actively participate in regional meetings and conferences.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Continuously update members regarding PICPA’s electoral process.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Develop the COMELEC Plans and Budget for approval of the Liaison Director and for submission during the Annual Event Conference. </a:t>
            </a:r>
            <a:endParaRPr/>
          </a:p>
          <a:p>
            <a:pPr indent="-228600" lvl="0" marL="342900" rtl="0" algn="l">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67"/>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Century Gothic"/>
              <a:buNone/>
            </a:pPr>
            <a:r>
              <a:rPr b="1" i="0" lang="en-US" sz="4000" u="none">
                <a:solidFill>
                  <a:schemeClr val="dk2"/>
                </a:solidFill>
                <a:latin typeface="Century Gothic"/>
                <a:ea typeface="Century Gothic"/>
                <a:cs typeface="Century Gothic"/>
                <a:sym typeface="Century Gothic"/>
              </a:rPr>
              <a:t>Annual Planning Conference</a:t>
            </a:r>
            <a:r>
              <a:rPr b="0" i="0" lang="en-US" sz="4400" u="none">
                <a:solidFill>
                  <a:schemeClr val="dk2"/>
                </a:solidFill>
                <a:latin typeface="Arial"/>
                <a:ea typeface="Arial"/>
                <a:cs typeface="Arial"/>
                <a:sym typeface="Arial"/>
              </a:rPr>
              <a:t> </a:t>
            </a:r>
            <a:endParaRPr/>
          </a:p>
        </p:txBody>
      </p:sp>
      <p:sp>
        <p:nvSpPr>
          <p:cNvPr id="392" name="Google Shape;392;p67"/>
          <p:cNvSpPr txBox="1"/>
          <p:nvPr>
            <p:ph idx="4294967295"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This Committee is tasked to ensure the successful</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holding of the Annual Planning Conference (APC)</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scheduled every July. The objective of the APC is to</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help prepare our PICPA leaders in assuming their role</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in the organization. The APC would involve the</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participation of the newly elected National Board of</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Directors, Committee Chairs, Regional Sectoral Representatives</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and Chapter Presidents.   </a:t>
            </a:r>
            <a:endParaRPr/>
          </a:p>
          <a:p>
            <a:pPr indent="-215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Functions: </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Plan ahead for this event and coordinate with the committee on geographic, regions and chapters all the APC events.</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Inform all the participants of the APC event and the programs.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68"/>
          <p:cNvSpPr txBox="1"/>
          <p:nvPr>
            <p:ph idx="4294967295" type="body"/>
          </p:nvPr>
        </p:nvSpPr>
        <p:spPr>
          <a:xfrm>
            <a:off x="457200" y="427037"/>
            <a:ext cx="8534400" cy="58975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Annual Planning Conference Function</a:t>
            </a:r>
            <a:endParaRPr/>
          </a:p>
          <a:p>
            <a:pPr indent="-342900" lvl="0" marL="342900" rtl="0" algn="l">
              <a:lnSpc>
                <a:spcPct val="80000"/>
              </a:lnSpc>
              <a:spcBef>
                <a:spcPts val="72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(cont.)</a:t>
            </a:r>
            <a:endParaRPr/>
          </a:p>
          <a:p>
            <a:pPr indent="-342900" lvl="0" marL="342900" rtl="0" algn="l">
              <a:lnSpc>
                <a:spcPct val="80000"/>
              </a:lnSpc>
              <a:spcBef>
                <a:spcPts val="720"/>
              </a:spcBef>
              <a:spcAft>
                <a:spcPts val="0"/>
              </a:spcAft>
              <a:buClr>
                <a:schemeClr val="dk1"/>
              </a:buClr>
              <a:buSzPts val="3600"/>
              <a:buFont typeface="Arial"/>
              <a:buNone/>
            </a:pPr>
            <a:r>
              <a:t/>
            </a:r>
            <a:endParaRPr b="0" i="0" sz="3600" u="none">
              <a:solidFill>
                <a:schemeClr val="dk1"/>
              </a:solidFill>
              <a:latin typeface="Arial"/>
              <a:ea typeface="Arial"/>
              <a:cs typeface="Arial"/>
              <a:sym typeface="Arial"/>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Identify venue, dates and other requirements for the APC, in coordination with National Office secretariat.</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Update all the materials  to be used in the APC.</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Manage and implement the holding of the APC and document all the proceedings.</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Provide all participants of the planning output. </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Develop the Committee Plans and Budget for approval by the Liaison Director and for submission during the APC. </a:t>
            </a:r>
            <a:endParaRPr/>
          </a:p>
          <a:p>
            <a:pPr indent="-215900" lvl="0" marL="342900" rtl="0" algn="l">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p69"/>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Century Gothic"/>
              <a:buNone/>
            </a:pPr>
            <a:r>
              <a:rPr b="1" i="0" lang="en-US" sz="4000" u="none">
                <a:solidFill>
                  <a:schemeClr val="dk2"/>
                </a:solidFill>
                <a:latin typeface="Century Gothic"/>
                <a:ea typeface="Century Gothic"/>
                <a:cs typeface="Century Gothic"/>
                <a:sym typeface="Century Gothic"/>
              </a:rPr>
              <a:t>By-laws Review</a:t>
            </a:r>
            <a:r>
              <a:rPr b="0" i="0" lang="en-US" sz="4400" u="none">
                <a:solidFill>
                  <a:schemeClr val="dk2"/>
                </a:solidFill>
                <a:latin typeface="Arial"/>
                <a:ea typeface="Arial"/>
                <a:cs typeface="Arial"/>
                <a:sym typeface="Arial"/>
              </a:rPr>
              <a:t> </a:t>
            </a:r>
            <a:endParaRPr/>
          </a:p>
        </p:txBody>
      </p:sp>
      <p:sp>
        <p:nvSpPr>
          <p:cNvPr id="403" name="Google Shape;403;p69"/>
          <p:cNvSpPr txBox="1"/>
          <p:nvPr>
            <p:ph idx="4294967295"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This Committee is tasked to review the consistency of our charter</a:t>
            </a:r>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and by-laws with the Accountancy Law and its Implementing</a:t>
            </a:r>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Rules and Regulations and to identify such inconsistencies and</a:t>
            </a:r>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the required remedial actions. </a:t>
            </a:r>
            <a:endParaRPr/>
          </a:p>
          <a:p>
            <a:pPr indent="-2413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Functions: </a:t>
            </a:r>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Develop the necessary course materials.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Review our charter and by-laws and develop a program of implementation to remedy inconsistencies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Perform chapter visits or regional visits.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Develop the Committee’s Plans and Budget  for approval by the Liaison Director and for submission to during the Annual Planning Conference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70"/>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Century Gothic"/>
              <a:buNone/>
            </a:pPr>
            <a:r>
              <a:rPr b="1" i="0" lang="en-US" sz="4000" u="none">
                <a:solidFill>
                  <a:schemeClr val="dk2"/>
                </a:solidFill>
                <a:latin typeface="Century Gothic"/>
                <a:ea typeface="Century Gothic"/>
                <a:cs typeface="Century Gothic"/>
                <a:sym typeface="Century Gothic"/>
              </a:rPr>
              <a:t>Induction</a:t>
            </a:r>
            <a:r>
              <a:rPr b="0" i="0" lang="en-US" sz="4400" u="none">
                <a:solidFill>
                  <a:schemeClr val="dk2"/>
                </a:solidFill>
                <a:latin typeface="Arial"/>
                <a:ea typeface="Arial"/>
                <a:cs typeface="Arial"/>
                <a:sym typeface="Arial"/>
              </a:rPr>
              <a:t> </a:t>
            </a:r>
            <a:endParaRPr/>
          </a:p>
        </p:txBody>
      </p:sp>
      <p:sp>
        <p:nvSpPr>
          <p:cNvPr id="409" name="Google Shape;409;p70"/>
          <p:cNvSpPr txBox="1"/>
          <p:nvPr>
            <p:ph idx="4294967295" type="body"/>
          </p:nvPr>
        </p:nvSpPr>
        <p:spPr>
          <a:xfrm>
            <a:off x="457200" y="1295400"/>
            <a:ext cx="8229600" cy="52578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This committee is tasked to ensure that Induction ceremonies</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can serve as fitting transition of authority to the incoming</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administration.  This year’s induction may include Chapter</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Presidents as well as the officers and directors of Metro Manila</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Region.  </a:t>
            </a:r>
            <a:endParaRPr/>
          </a:p>
          <a:p>
            <a:pPr indent="-215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Functions: </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Select and prepare a fitting venue and facilities.</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Coordinate with the Accountancy Week Committee and with the Metro Manila Region if the MMR Induction will be held simultaneously with the National Induction.</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Prepare a program of activities and inform all persons concerned.</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71"/>
          <p:cNvSpPr txBox="1"/>
          <p:nvPr>
            <p:ph idx="4294967295" type="body"/>
          </p:nvPr>
        </p:nvSpPr>
        <p:spPr>
          <a:xfrm>
            <a:off x="457200" y="152400"/>
            <a:ext cx="8229600" cy="59737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342900" lvl="0" marL="342900" rtl="0" algn="l">
              <a:lnSpc>
                <a:spcPct val="100000"/>
              </a:lnSpc>
              <a:spcBef>
                <a:spcPts val="800"/>
              </a:spcBef>
              <a:spcAft>
                <a:spcPts val="0"/>
              </a:spcAft>
              <a:buClr>
                <a:schemeClr val="dk1"/>
              </a:buClr>
              <a:buSzPts val="4000"/>
              <a:buFont typeface="Arial"/>
              <a:buNone/>
            </a:pPr>
            <a:r>
              <a:rPr b="0" i="0" lang="en-US" sz="4000" u="none">
                <a:solidFill>
                  <a:schemeClr val="dk1"/>
                </a:solidFill>
                <a:latin typeface="Arial"/>
                <a:ea typeface="Arial"/>
                <a:cs typeface="Arial"/>
                <a:sym typeface="Arial"/>
              </a:rPr>
              <a:t>Induction Functions (cont.)</a:t>
            </a:r>
            <a:endParaRPr/>
          </a:p>
          <a:p>
            <a:pPr indent="-342900" lvl="0" marL="34290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rtl="0" algn="l">
              <a:lnSpc>
                <a:spcPct val="10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Formally document the event through special issues of PICPA publications and a press release.</a:t>
            </a:r>
            <a:endParaRPr/>
          </a:p>
          <a:p>
            <a:pPr indent="-342900" lvl="0" marL="342900" rtl="0" algn="l">
              <a:lnSpc>
                <a:spcPct val="10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10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Solicit funds for the occasion.</a:t>
            </a:r>
            <a:endParaRPr/>
          </a:p>
          <a:p>
            <a:pPr indent="-342900" lvl="0" marL="342900" rtl="0" algn="l">
              <a:lnSpc>
                <a:spcPct val="10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10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Develop Plans and Budget for approval of the Liaison Director and for submission during the Annual Planning Conference. </a:t>
            </a:r>
            <a:endParaRPr/>
          </a:p>
          <a:p>
            <a:pPr indent="-190500" lvl="0" marL="342900" rtl="0" algn="l">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8"/>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Century Gothic"/>
              <a:buNone/>
            </a:pPr>
            <a:r>
              <a:rPr b="1" i="0" lang="en-US" sz="4400" u="none">
                <a:solidFill>
                  <a:schemeClr val="dk2"/>
                </a:solidFill>
                <a:latin typeface="Century Gothic"/>
                <a:ea typeface="Century Gothic"/>
                <a:cs typeface="Century Gothic"/>
                <a:sym typeface="Century Gothic"/>
              </a:rPr>
              <a:t>Visayas – 16 Chapters</a:t>
            </a:r>
            <a:endParaRPr/>
          </a:p>
        </p:txBody>
      </p:sp>
      <p:sp>
        <p:nvSpPr>
          <p:cNvPr id="118" name="Google Shape;118;p18"/>
          <p:cNvSpPr txBox="1"/>
          <p:nvPr>
            <p:ph idx="4294967295" type="body"/>
          </p:nvPr>
        </p:nvSpPr>
        <p:spPr>
          <a:xfrm>
            <a:off x="228600" y="1600200"/>
            <a:ext cx="84582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1600"/>
              <a:buFont typeface="Century Gothic"/>
              <a:buNone/>
            </a:pPr>
            <a:r>
              <a:rPr b="1" i="0" lang="en-US" sz="1600" u="none">
                <a:solidFill>
                  <a:schemeClr val="dk1"/>
                </a:solidFill>
                <a:latin typeface="Century Gothic"/>
                <a:ea typeface="Century Gothic"/>
                <a:cs typeface="Century Gothic"/>
                <a:sym typeface="Century Gothic"/>
              </a:rPr>
              <a:t>	Eastern Visayas Region		Western Visayas Region</a:t>
            </a:r>
            <a:r>
              <a:rPr b="0" i="0" lang="en-US" sz="1600" u="none">
                <a:solidFill>
                  <a:schemeClr val="dk1"/>
                </a:solidFill>
                <a:latin typeface="Century Gothic"/>
                <a:ea typeface="Century Gothic"/>
                <a:cs typeface="Century Gothic"/>
                <a:sym typeface="Century Gothic"/>
              </a:rPr>
              <a:t> </a:t>
            </a:r>
            <a:endParaRPr/>
          </a:p>
          <a:p>
            <a:pPr indent="-342900" lvl="0" marL="342900" rtl="0" algn="l">
              <a:lnSpc>
                <a:spcPct val="10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Biliran						Aklan</a:t>
            </a:r>
            <a:endParaRPr/>
          </a:p>
          <a:p>
            <a:pPr indent="-342900" lvl="0" marL="342900" rtl="0" algn="l">
              <a:lnSpc>
                <a:spcPct val="10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Bohol						Antique</a:t>
            </a:r>
            <a:endParaRPr/>
          </a:p>
          <a:p>
            <a:pPr indent="-342900" lvl="0" marL="342900" rtl="0" algn="l">
              <a:lnSpc>
                <a:spcPct val="10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Calbayog City				Capiz</a:t>
            </a:r>
            <a:endParaRPr/>
          </a:p>
          <a:p>
            <a:pPr indent="-342900" lvl="0" marL="342900" rtl="0" algn="l">
              <a:lnSpc>
                <a:spcPct val="10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Cebu						Iloilo</a:t>
            </a:r>
            <a:endParaRPr/>
          </a:p>
          <a:p>
            <a:pPr indent="-342900" lvl="0" marL="342900" rtl="0" algn="l">
              <a:lnSpc>
                <a:spcPct val="10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Eastern Samar				NegrosOccidental</a:t>
            </a:r>
            <a:endParaRPr/>
          </a:p>
          <a:p>
            <a:pPr indent="-342900" lvl="0" marL="342900" rtl="0" algn="l">
              <a:lnSpc>
                <a:spcPct val="10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Northern Samar</a:t>
            </a:r>
            <a:endParaRPr/>
          </a:p>
          <a:p>
            <a:pPr indent="-342900" lvl="0" marL="342900" rtl="0" algn="l">
              <a:lnSpc>
                <a:spcPct val="10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Ormoc							</a:t>
            </a:r>
            <a:endParaRPr/>
          </a:p>
          <a:p>
            <a:pPr indent="-342900" lvl="0" marL="342900" rtl="0" algn="l">
              <a:lnSpc>
                <a:spcPct val="10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Negros Oriental</a:t>
            </a:r>
            <a:endParaRPr/>
          </a:p>
          <a:p>
            <a:pPr indent="-342900" lvl="0" marL="342900" rtl="0" algn="l">
              <a:lnSpc>
                <a:spcPct val="10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Tacloban City							</a:t>
            </a:r>
            <a:endParaRPr/>
          </a:p>
          <a:p>
            <a:pPr indent="-342900" lvl="0" marL="342900" rtl="0" algn="l">
              <a:lnSpc>
                <a:spcPct val="10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Western Samar					</a:t>
            </a:r>
            <a:endParaRPr/>
          </a:p>
          <a:p>
            <a:pPr indent="-342900" lvl="0" marL="342900" rtl="0" algn="l">
              <a:lnSpc>
                <a:spcPct val="10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Southern Leyte</a:t>
            </a:r>
            <a:endParaRPr/>
          </a:p>
          <a:p>
            <a:pPr indent="-342900" lvl="0" marL="342900" rtl="0" algn="l">
              <a:lnSpc>
                <a:spcPct val="10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342900" lvl="0" marL="342900" rtl="0" algn="l">
              <a:lnSpc>
                <a:spcPct val="10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a:t>
            </a:r>
            <a:r>
              <a:rPr b="1" i="0" lang="en-US" sz="1400" u="none">
                <a:solidFill>
                  <a:schemeClr val="dk1"/>
                </a:solidFill>
                <a:latin typeface="Century Gothic"/>
                <a:ea typeface="Century Gothic"/>
                <a:cs typeface="Century Gothic"/>
                <a:sym typeface="Century Gothic"/>
              </a:rPr>
              <a:t>11 Chapters				5 Chapters</a:t>
            </a:r>
            <a:endParaRPr b="1"/>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Google Shape;419;p72"/>
          <p:cNvSpPr txBox="1"/>
          <p:nvPr>
            <p:ph idx="4294967295" type="title"/>
          </p:nvPr>
        </p:nvSpPr>
        <p:spPr>
          <a:xfrm>
            <a:off x="457200" y="152400"/>
            <a:ext cx="8229600" cy="10207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Century Gothic"/>
              <a:buNone/>
            </a:pPr>
            <a:r>
              <a:rPr b="1" i="0" lang="en-US" sz="4000" u="none">
                <a:solidFill>
                  <a:schemeClr val="dk2"/>
                </a:solidFill>
                <a:latin typeface="Century Gothic"/>
                <a:ea typeface="Century Gothic"/>
                <a:cs typeface="Century Gothic"/>
                <a:sym typeface="Century Gothic"/>
              </a:rPr>
              <a:t>Awards</a:t>
            </a:r>
            <a:endParaRPr/>
          </a:p>
        </p:txBody>
      </p:sp>
      <p:sp>
        <p:nvSpPr>
          <p:cNvPr id="420" name="Google Shape;420;p72"/>
          <p:cNvSpPr txBox="1"/>
          <p:nvPr>
            <p:ph idx="4294967295" type="body"/>
          </p:nvPr>
        </p:nvSpPr>
        <p:spPr>
          <a:xfrm>
            <a:off x="457200" y="1249362"/>
            <a:ext cx="8229600" cy="52578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This committee is tasked to implement properly the selection</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process in accordance with the approved policies and</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procedures and with confidentiality and integrity observed at all</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times. </a:t>
            </a:r>
            <a:endParaRPr/>
          </a:p>
          <a:p>
            <a:pPr indent="-2286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Functions: </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Evaluate the national awards policies and procedures and recommend changes, as necessary.</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Review the standard citation for each award and revise, if necessary.</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Undertake promotional activities as may be necessary to encourage sectors, regions and chapters to submit nominees.</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Accept process and deliberate on the nomination strictly adhering to the set guidelines.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Google Shape;425;p73"/>
          <p:cNvSpPr txBox="1"/>
          <p:nvPr>
            <p:ph idx="4294967295" type="body"/>
          </p:nvPr>
        </p:nvSpPr>
        <p:spPr>
          <a:xfrm>
            <a:off x="457200" y="427037"/>
            <a:ext cx="8229600" cy="58975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4400"/>
              <a:buFont typeface="Arial"/>
              <a:buNone/>
            </a:pPr>
            <a:r>
              <a:rPr b="0" i="0" lang="en-US" sz="4400" u="none">
                <a:solidFill>
                  <a:schemeClr val="dk1"/>
                </a:solidFill>
                <a:latin typeface="Arial"/>
                <a:ea typeface="Arial"/>
                <a:cs typeface="Arial"/>
                <a:sym typeface="Arial"/>
              </a:rPr>
              <a:t>Awards Functions (cont.)</a:t>
            </a:r>
            <a:endParaRPr/>
          </a:p>
          <a:p>
            <a:pPr indent="-342900" lvl="0" marL="34290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342900" lvl="0" marL="342900" rtl="0" algn="l">
              <a:lnSpc>
                <a:spcPct val="10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Prepare and execute an appropriate awarding ceremonies, subject to Board approval.</a:t>
            </a:r>
            <a:endParaRPr/>
          </a:p>
          <a:p>
            <a:pPr indent="-342900" lvl="0" marL="342900" rtl="0" algn="l">
              <a:lnSpc>
                <a:spcPct val="10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10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Coordinate with the Publications Committee to cover the selection and awarding ceremonies.</a:t>
            </a:r>
            <a:endParaRPr/>
          </a:p>
          <a:p>
            <a:pPr indent="-342900" lvl="0" marL="342900" rtl="0" algn="l">
              <a:lnSpc>
                <a:spcPct val="10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10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Develop the committee’s Plans and Budget for approval of the Liaison Director and for submission during the Annual Planning Conference</a:t>
            </a:r>
            <a:r>
              <a:rPr b="0" i="0" lang="en-US" sz="2400" u="none">
                <a:solidFill>
                  <a:schemeClr val="dk1"/>
                </a:solidFill>
                <a:latin typeface="Arial"/>
                <a:ea typeface="Arial"/>
                <a:cs typeface="Arial"/>
                <a:sym typeface="Arial"/>
              </a:rPr>
              <a:t>.</a:t>
            </a:r>
            <a:endParaRPr/>
          </a:p>
          <a:p>
            <a:pPr indent="-190500" lvl="0" marL="342900" rtl="0" algn="l">
              <a:spcBef>
                <a:spcPts val="48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74"/>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entury Gothic"/>
              <a:buNone/>
            </a:pPr>
            <a:r>
              <a:rPr b="1" i="0" lang="en-US" sz="3200" u="none">
                <a:solidFill>
                  <a:schemeClr val="dk2"/>
                </a:solidFill>
                <a:latin typeface="Century Gothic"/>
                <a:ea typeface="Century Gothic"/>
                <a:cs typeface="Century Gothic"/>
                <a:sym typeface="Century Gothic"/>
              </a:rPr>
              <a:t>Geographic Areas, Region, Chapters and Affiliates</a:t>
            </a:r>
            <a:r>
              <a:rPr b="0" i="0" lang="en-US" sz="4000" u="none">
                <a:solidFill>
                  <a:schemeClr val="dk2"/>
                </a:solidFill>
                <a:latin typeface="Arial"/>
                <a:ea typeface="Arial"/>
                <a:cs typeface="Arial"/>
                <a:sym typeface="Arial"/>
              </a:rPr>
              <a:t> </a:t>
            </a:r>
            <a:endParaRPr/>
          </a:p>
        </p:txBody>
      </p:sp>
      <p:sp>
        <p:nvSpPr>
          <p:cNvPr id="431" name="Google Shape;431;p74"/>
          <p:cNvSpPr txBox="1"/>
          <p:nvPr>
            <p:ph idx="4294967295" type="body"/>
          </p:nvPr>
        </p:nvSpPr>
        <p:spPr>
          <a:xfrm>
            <a:off x="457200" y="1600200"/>
            <a:ext cx="8229600" cy="50292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This committee is tasked to see to it that our geographic areas,</a:t>
            </a:r>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regions and chapters adequately understand their role in the</a:t>
            </a:r>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organization, and that geographic areas, regions and chapters</a:t>
            </a:r>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are prepared to assume the responsibility required by our</a:t>
            </a:r>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Institute. The Committee is also tasked to monitor the</a:t>
            </a:r>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performance and assess the regions and chapters yearly for the</a:t>
            </a:r>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national awards. </a:t>
            </a:r>
            <a:endParaRPr/>
          </a:p>
          <a:p>
            <a:pPr indent="-2413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Functions: </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Assist geographic areas and regions to identify and establish new chapters, to reactivate inactive chapters, and to encourage expansion of existing ones.</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Develop an effective monthly monitoring and standard reporting system of chapter activities to the regions and to the Board.</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Encourage sharing of information.</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Develop a plan of action that will continue creating awareness of the PICPA structure, the electoral process and the continuing need to identify and train potential PICPA leaders.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Google Shape;436;p75"/>
          <p:cNvSpPr txBox="1"/>
          <p:nvPr>
            <p:ph idx="4294967295" type="body"/>
          </p:nvPr>
        </p:nvSpPr>
        <p:spPr>
          <a:xfrm>
            <a:off x="381000" y="427037"/>
            <a:ext cx="8382000" cy="5897562"/>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Geographic Areas, Region, Chapters and Affiliates Functions (cont.)</a:t>
            </a:r>
            <a:endParaRPr/>
          </a:p>
          <a:p>
            <a:pPr indent="0" lvl="0" marL="0" rtl="0" algn="l">
              <a:lnSpc>
                <a:spcPct val="80000"/>
              </a:lnSpc>
              <a:spcBef>
                <a:spcPts val="720"/>
              </a:spcBef>
              <a:spcAft>
                <a:spcPts val="0"/>
              </a:spcAft>
              <a:buClr>
                <a:schemeClr val="dk1"/>
              </a:buClr>
              <a:buSzPts val="3600"/>
              <a:buFont typeface="Arial"/>
              <a:buNone/>
            </a:pPr>
            <a:r>
              <a:t/>
            </a:r>
            <a:endParaRPr b="0" i="0" sz="3600" u="none">
              <a:solidFill>
                <a:schemeClr val="dk1"/>
              </a:solidFill>
              <a:latin typeface="Arial"/>
              <a:ea typeface="Arial"/>
              <a:cs typeface="Arial"/>
              <a:sym typeface="Arial"/>
            </a:endParaRPr>
          </a:p>
          <a:p>
            <a:pPr indent="-114300" lvl="0" marL="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Develop a plan of action that will continue creating awareness of the PICPA structure, the electoral process and the continuing need to identify and train potential PICPA leaders.</a:t>
            </a:r>
            <a:endParaRPr/>
          </a:p>
          <a:p>
            <a:pPr indent="0" lvl="0" marL="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114300" lvl="0" marL="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Assist regions to set up their offices and to monitor the use of the equipment given to them for exclusively PICPA matters.</a:t>
            </a:r>
            <a:endParaRPr/>
          </a:p>
          <a:p>
            <a:pPr indent="0" lvl="0" marL="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114300" lvl="0" marL="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Assist regions and chapters in adopting the uniform system of accounting.</a:t>
            </a:r>
            <a:endParaRPr/>
          </a:p>
          <a:p>
            <a:pPr indent="0" lvl="0" marL="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114300" lvl="0" marL="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Encourage sharing of resources whenever possible.</a:t>
            </a:r>
            <a:endParaRPr/>
          </a:p>
          <a:p>
            <a:pPr indent="0" lvl="0" marL="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114300" lvl="0" marL="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Organize the midyear Annual Chapter Presidents’ Conference.</a:t>
            </a:r>
            <a:endParaRPr/>
          </a:p>
          <a:p>
            <a:pPr indent="-228600" lvl="0" marL="342900" rtl="0" algn="l">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Google Shape;441;p76"/>
          <p:cNvSpPr txBox="1"/>
          <p:nvPr>
            <p:ph idx="4294967295" type="body"/>
          </p:nvPr>
        </p:nvSpPr>
        <p:spPr>
          <a:xfrm>
            <a:off x="457200" y="503237"/>
            <a:ext cx="8229600" cy="58975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Geographic Areas, Region, Chapters</a:t>
            </a:r>
            <a:endParaRPr/>
          </a:p>
          <a:p>
            <a:pPr indent="-342900" lvl="0" marL="342900" rtl="0" algn="l">
              <a:lnSpc>
                <a:spcPct val="80000"/>
              </a:lnSpc>
              <a:spcBef>
                <a:spcPts val="72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and Affiliates Functions (cont.)</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Recommend and develop geographic, regional and chapter awards.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Encourage chapters to participate in national events.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Review our policy manual and suggest revisions as necessary and monitor the implementation of approved policies and procedures.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Inform members monthly of the committee’s plans, programs and activities </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Develop the Committee’s Plans and Budget for the year for approval of the Liaison Director and for submission during the Annual Planning Conference. </a:t>
            </a:r>
            <a:endParaRPr/>
          </a:p>
          <a:p>
            <a:pPr indent="-228600" lvl="0" marL="342900" rtl="0" algn="l">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Google Shape;446;p77"/>
          <p:cNvSpPr txBox="1"/>
          <p:nvPr>
            <p:ph idx="4294967295" type="title"/>
          </p:nvPr>
        </p:nvSpPr>
        <p:spPr>
          <a:xfrm>
            <a:off x="381000" y="228600"/>
            <a:ext cx="8229600" cy="9445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Century Gothic"/>
              <a:buNone/>
            </a:pPr>
            <a:r>
              <a:rPr b="1" i="0" lang="en-US" sz="4000" u="none">
                <a:solidFill>
                  <a:schemeClr val="dk2"/>
                </a:solidFill>
                <a:latin typeface="Century Gothic"/>
                <a:ea typeface="Century Gothic"/>
                <a:cs typeface="Century Gothic"/>
                <a:sym typeface="Century Gothic"/>
              </a:rPr>
              <a:t>Ethics Board</a:t>
            </a:r>
            <a:r>
              <a:rPr b="0" i="0" lang="en-US" sz="4400" u="none">
                <a:solidFill>
                  <a:schemeClr val="dk2"/>
                </a:solidFill>
                <a:latin typeface="Arial"/>
                <a:ea typeface="Arial"/>
                <a:cs typeface="Arial"/>
                <a:sym typeface="Arial"/>
              </a:rPr>
              <a:t> </a:t>
            </a:r>
            <a:endParaRPr/>
          </a:p>
        </p:txBody>
      </p:sp>
      <p:sp>
        <p:nvSpPr>
          <p:cNvPr id="447" name="Google Shape;447;p77"/>
          <p:cNvSpPr txBox="1"/>
          <p:nvPr>
            <p:ph idx="4294967295" type="body"/>
          </p:nvPr>
        </p:nvSpPr>
        <p:spPr>
          <a:xfrm>
            <a:off x="381000" y="1096962"/>
            <a:ext cx="8686800" cy="57150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New Code of Ethics: The PRC/BOA has recently approved a new revised Code of Ethics for Professional Accountants in the Philippines The revised Code follows the IFAC Code with the exception of few provisions which are not consistent with the Philippine Laws and as  all explained in the Preface to guide our members.  PICPA as a member body of IFAC is covered by Statement of Membership Obligations or SMOs, as in this case SMOs 3, 4 and 6. The Code conforms to the International Framework for Assurance Engagements issued by the International Auditing and Assurance Standards Board and definitions contained in the International Standard on Quality Control 1.</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The Revised Code establishes a conceptual framework for all professional accountants to ensure compliance with the five fundamental principles of ethics: integrity, objectivity, professional competence and due care, confidentiality and professional behavior. Under the framework, all professional accountants will be required to identify threats to these fundamental principles and if there are threats, apply safeguards to ensure that the principles are not compromised.  The framework applies to all professional accountants. </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The Board is tasked to hear and decide on cases involving: violations of any provision of the PICPA Charter and by-laws; violations of the Code of Ethics for Professional Accountants in the Philippines; violations of the Rules of Professional Conduct of the Board of Accountancy; and any grounds provided by the BOA Rules and Regulations for proceeding against a CPA. The Board may perform fact finding functions as may be delegated by the National Board pursuant to the Philippine Accountancy Act of 2004 and its implementing Rules and Regulations and other laws of the Republic. </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241300" lvl="0" marL="342900" rtl="0" algn="l">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Google Shape;452;p78"/>
          <p:cNvSpPr txBox="1"/>
          <p:nvPr>
            <p:ph idx="4294967295" type="body"/>
          </p:nvPr>
        </p:nvSpPr>
        <p:spPr>
          <a:xfrm>
            <a:off x="457200" y="152400"/>
            <a:ext cx="8229600" cy="65532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4000"/>
              <a:buFont typeface="Century Gothic"/>
              <a:buNone/>
            </a:pPr>
            <a:r>
              <a:rPr b="1" i="0" lang="en-US" sz="4000" u="none">
                <a:solidFill>
                  <a:schemeClr val="dk1"/>
                </a:solidFill>
                <a:latin typeface="Century Gothic"/>
                <a:ea typeface="Century Gothic"/>
                <a:cs typeface="Century Gothic"/>
                <a:sym typeface="Century Gothic"/>
              </a:rPr>
              <a:t>Ethics Board	</a:t>
            </a:r>
            <a:r>
              <a:rPr b="0" i="0" lang="en-US" sz="18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This committee is also tasked to educate our CPAs on the new Philippine Code of</a:t>
            </a:r>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Ethics.</a:t>
            </a:r>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Functions: </a:t>
            </a:r>
            <a:endParaRPr/>
          </a:p>
          <a:p>
            <a:pPr indent="-342900" lvl="0" marL="3429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Organize the Board and fill up the vacancies ,according to the provisions of our  by-laws</a:t>
            </a:r>
            <a:endParaRPr/>
          </a:p>
          <a:p>
            <a:pPr indent="-342900" lvl="0" marL="3429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Perform such functions as abovementioned and as may be required by our by-laws</a:t>
            </a:r>
            <a:endParaRPr/>
          </a:p>
          <a:p>
            <a:pPr indent="-342900" lvl="0" marL="3429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Coordinate with the Board of Accountancy with respect to resolutions on Ethics cases.  </a:t>
            </a:r>
            <a:endParaRPr/>
          </a:p>
          <a:p>
            <a:pPr indent="-342900" lvl="0" marL="3429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Coordinate with the Committee of Professional Development and Research and with the CPE on the Road Committee and the CPE Council that  ethics  always becomes  part of the CPE approved materials. Arrange that the Code of Ethics be given as priority course in our CPE Programs , in regional and national conferences</a:t>
            </a:r>
            <a:endParaRPr/>
          </a:p>
          <a:p>
            <a:pPr indent="-342900" lvl="0" marL="3429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Invite and /or train members to teach the Code of Ethics including the identifying and resolving ethical issues, as well as the administrative processes involved in resolving ethical cases. </a:t>
            </a:r>
            <a:endParaRPr/>
          </a:p>
          <a:p>
            <a:pPr indent="-342900" lvl="0" marL="3429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Develop course materials that will cover significant provisions of the Code of Ethics, the PRC Law and the Accountancy Law.</a:t>
            </a:r>
            <a:endParaRPr/>
          </a:p>
          <a:p>
            <a:pPr indent="-342900" lvl="0" marL="3429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Schedule training programs with regions or chapters.</a:t>
            </a:r>
            <a:endParaRPr/>
          </a:p>
          <a:p>
            <a:pPr indent="-342900" lvl="0" marL="342900" rtl="0" algn="l">
              <a:lnSpc>
                <a:spcPct val="80000"/>
              </a:lnSpc>
              <a:spcBef>
                <a:spcPts val="280"/>
              </a:spcBef>
              <a:spcAft>
                <a:spcPts val="0"/>
              </a:spcAft>
              <a:buClr>
                <a:schemeClr val="dk1"/>
              </a:buClr>
              <a:buSzPts val="1400"/>
              <a:buFont typeface="Arial"/>
              <a:buNone/>
            </a:pPr>
            <a:r>
              <a:t/>
            </a:r>
            <a:endParaRPr b="0" i="0" sz="1400" u="none">
              <a:solidFill>
                <a:schemeClr val="dk1"/>
              </a:solidFill>
              <a:latin typeface="Century Gothic"/>
              <a:ea typeface="Century Gothic"/>
              <a:cs typeface="Century Gothic"/>
              <a:sym typeface="Century Gothic"/>
            </a:endParaRPr>
          </a:p>
          <a:p>
            <a:pPr indent="-342900" lvl="0" marL="342900" rtl="0" algn="l">
              <a:lnSpc>
                <a:spcPct val="80000"/>
              </a:lnSpc>
              <a:spcBef>
                <a:spcPts val="280"/>
              </a:spcBef>
              <a:spcAft>
                <a:spcPts val="0"/>
              </a:spcAft>
              <a:buClr>
                <a:schemeClr val="dk1"/>
              </a:buClr>
              <a:buSzPts val="1400"/>
              <a:buFont typeface="Century Gothic"/>
              <a:buNone/>
            </a:pPr>
            <a:r>
              <a:rPr b="0" i="0" lang="en-US" sz="1400" u="none">
                <a:solidFill>
                  <a:schemeClr val="dk1"/>
                </a:solidFill>
                <a:latin typeface="Century Gothic"/>
                <a:ea typeface="Century Gothic"/>
                <a:cs typeface="Century Gothic"/>
                <a:sym typeface="Century Gothic"/>
              </a:rPr>
              <a:t>•	Develop the Board’s Plans and Budget for approval by the Liaison Director and submission during the Annual Planning Conference</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sp>
        <p:nvSpPr>
          <p:cNvPr id="457" name="Google Shape;457;p79"/>
          <p:cNvSpPr txBox="1"/>
          <p:nvPr>
            <p:ph idx="4294967295" type="title"/>
          </p:nvPr>
        </p:nvSpPr>
        <p:spPr>
          <a:xfrm>
            <a:off x="457200" y="274637"/>
            <a:ext cx="8229600" cy="8683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entury Gothic"/>
              <a:buNone/>
            </a:pPr>
            <a:r>
              <a:rPr b="1" i="0" lang="en-US" sz="3200" u="none">
                <a:solidFill>
                  <a:schemeClr val="dk2"/>
                </a:solidFill>
                <a:latin typeface="Century Gothic"/>
                <a:ea typeface="Century Gothic"/>
                <a:cs typeface="Century Gothic"/>
                <a:sym typeface="Century Gothic"/>
              </a:rPr>
              <a:t>Professional Development</a:t>
            </a:r>
            <a:endParaRPr/>
          </a:p>
        </p:txBody>
      </p:sp>
      <p:sp>
        <p:nvSpPr>
          <p:cNvPr id="458" name="Google Shape;458;p79"/>
          <p:cNvSpPr txBox="1"/>
          <p:nvPr>
            <p:ph idx="4294967295" type="body"/>
          </p:nvPr>
        </p:nvSpPr>
        <p:spPr>
          <a:xfrm>
            <a:off x="457200" y="1295400"/>
            <a:ext cx="8229600" cy="53340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This Committee is primarily tasked to research and compile new</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developments in technology, rules and regulations from</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government agencies, pronouncements and interpretation both</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in financial reporting and assurance, areas of practice</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within the profession, and other topics of interest for professional</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development, and to identify the required and appropriate </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development programs for our members.  </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Functions: </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Recommend professional development programs for implementation through our regions and chapters.</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Continuously evaluate, improve and update existing professional development programs.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sp>
        <p:nvSpPr>
          <p:cNvPr id="463" name="Google Shape;463;p80"/>
          <p:cNvSpPr txBox="1"/>
          <p:nvPr>
            <p:ph idx="4294967295" type="body"/>
          </p:nvPr>
        </p:nvSpPr>
        <p:spPr>
          <a:xfrm>
            <a:off x="457200" y="655637"/>
            <a:ext cx="8229600" cy="58975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800"/>
              <a:buFont typeface="Century Gothic"/>
              <a:buNone/>
            </a:pPr>
            <a:r>
              <a:rPr b="1" i="0" lang="en-US" sz="2800" u="none">
                <a:solidFill>
                  <a:schemeClr val="dk1"/>
                </a:solidFill>
                <a:latin typeface="Century Gothic"/>
                <a:ea typeface="Century Gothic"/>
                <a:cs typeface="Century Gothic"/>
                <a:sym typeface="Century Gothic"/>
              </a:rPr>
              <a:t>Professional Development (cont)</a:t>
            </a:r>
            <a:endParaRPr/>
          </a:p>
          <a:p>
            <a:pPr indent="-342900" lvl="0" marL="342900" rtl="0" algn="l">
              <a:lnSpc>
                <a:spcPct val="80000"/>
              </a:lnSpc>
              <a:spcBef>
                <a:spcPts val="560"/>
              </a:spcBef>
              <a:spcAft>
                <a:spcPts val="0"/>
              </a:spcAft>
              <a:buClr>
                <a:schemeClr val="dk1"/>
              </a:buClr>
              <a:buSzPts val="2800"/>
              <a:buFont typeface="Arial"/>
              <a:buNone/>
            </a:pPr>
            <a:r>
              <a:t/>
            </a:r>
            <a:endParaRPr b="1" i="0" sz="28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Coordinate with other appropriate committees on the facility/methodology of implementing professional development programs.</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Devise a networking system with regional and international bodies of accountancy.</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Actively search and encourage development of technical materials and disseminate such materials to the members.</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Document and publish professional development plans of activities of regions and chapters.</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Identify the requirements of PRCs CPE Council and the inputs of the Regional Sectoral Representatives and other committees.</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Develop the Committee’s Plans and Budget for approval by the Liaison Director and for submission during the Annual Planning Conference </a:t>
            </a:r>
            <a:endParaRPr/>
          </a:p>
          <a:p>
            <a:pPr indent="-241300" lvl="0" marL="342900" rtl="0" algn="l">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Google Shape;468;p81"/>
          <p:cNvSpPr txBox="1"/>
          <p:nvPr>
            <p:ph idx="4294967295" type="title"/>
          </p:nvPr>
        </p:nvSpPr>
        <p:spPr>
          <a:xfrm>
            <a:off x="457200" y="152400"/>
            <a:ext cx="8229600" cy="1219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entury Gothic"/>
              <a:buNone/>
            </a:pPr>
            <a:r>
              <a:rPr b="1" i="0" lang="en-US" sz="3200" u="none">
                <a:solidFill>
                  <a:schemeClr val="dk2"/>
                </a:solidFill>
                <a:latin typeface="Century Gothic"/>
                <a:ea typeface="Century Gothic"/>
                <a:cs typeface="Century Gothic"/>
                <a:sym typeface="Century Gothic"/>
              </a:rPr>
              <a:t>Continuing Professional Education (CPE) Council</a:t>
            </a:r>
            <a:endParaRPr/>
          </a:p>
        </p:txBody>
      </p:sp>
      <p:sp>
        <p:nvSpPr>
          <p:cNvPr id="469" name="Google Shape;469;p81"/>
          <p:cNvSpPr txBox="1"/>
          <p:nvPr>
            <p:ph idx="4294967295" type="body"/>
          </p:nvPr>
        </p:nvSpPr>
        <p:spPr>
          <a:xfrm>
            <a:off x="457200" y="1447800"/>
            <a:ext cx="8229600" cy="52578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A CPE Council is created under our by-laws, consisting</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of 10 members who shall serve for a term generally of</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three years, with continuity provision. The Council is</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the frontline support of the CPE Council of the PRC in</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implementing the CPE Program required by the</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Accountancy Law.    </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Functions: </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Accept and process application for accreditation of CPE providers and CPE programs and activities, determine the appropriate CPE credit units earned and process applications for CPE exemptions, in support of the PRC CPE Council. </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Devise the appropriate systems and procedures necessary to implement the accreditation system and the effective monitoring of CPE compliance.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9"/>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Century Gothic"/>
              <a:buNone/>
            </a:pPr>
            <a:r>
              <a:rPr b="1" i="0" lang="en-US" sz="4400" u="none">
                <a:solidFill>
                  <a:schemeClr val="dk2"/>
                </a:solidFill>
                <a:latin typeface="Century Gothic"/>
                <a:ea typeface="Century Gothic"/>
                <a:cs typeface="Century Gothic"/>
                <a:sym typeface="Century Gothic"/>
              </a:rPr>
              <a:t>Mindanao – 25 Chapters</a:t>
            </a:r>
            <a:endParaRPr/>
          </a:p>
        </p:txBody>
      </p:sp>
      <p:sp>
        <p:nvSpPr>
          <p:cNvPr id="124" name="Google Shape;124;p19"/>
          <p:cNvSpPr txBox="1"/>
          <p:nvPr>
            <p:ph idx="4294967295"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600"/>
              <a:buFont typeface="Century Gothic"/>
              <a:buNone/>
            </a:pPr>
            <a:r>
              <a:rPr b="1" i="0" lang="en-US" sz="1600" u="none">
                <a:solidFill>
                  <a:schemeClr val="dk1"/>
                </a:solidFill>
                <a:latin typeface="Century Gothic"/>
                <a:ea typeface="Century Gothic"/>
                <a:cs typeface="Century Gothic"/>
                <a:sym typeface="Century Gothic"/>
              </a:rPr>
              <a:t>Northern Mindanao Region		Southern Mindanao Region</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Butuan City/Agusan del Norte	Cotabato City</a:t>
            </a:r>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Agusan del Sur				Davao</a:t>
            </a:r>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Bukidnon						Davao del Norte (Tagum)</a:t>
            </a:r>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Iligan City &amp; Lanao Norte		Davao del Sur</a:t>
            </a:r>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Lanao del Sur – Marawi City		Davao Oriental</a:t>
            </a:r>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Oroquieta City				General Santos City</a:t>
            </a:r>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Ozamiz City					Jolo - Sulu</a:t>
            </a:r>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Pagadian City				Cotabato Province</a:t>
            </a:r>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Surigao del Norte				South Cotabato</a:t>
            </a:r>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Surigao del Sur-Bislig			Suktan Kudarat	</a:t>
            </a:r>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Surigao del Sur-Tandag			Zamboanga Basilan</a:t>
            </a:r>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Zamboanga del Norte</a:t>
            </a:r>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Zamboanga Sibugay</a:t>
            </a:r>
            <a:endParaRPr/>
          </a:p>
          <a:p>
            <a:pPr indent="-342900" lvl="0" marL="342900" rtl="0" algn="l">
              <a:lnSpc>
                <a:spcPct val="80000"/>
              </a:lnSpc>
              <a:spcBef>
                <a:spcPts val="320"/>
              </a:spcBef>
              <a:spcAft>
                <a:spcPts val="0"/>
              </a:spcAft>
              <a:buClr>
                <a:schemeClr val="dk1"/>
              </a:buClr>
              <a:buSzPts val="1600"/>
              <a:buFont typeface="Century Gothic"/>
              <a:buNone/>
            </a:pPr>
            <a:r>
              <a:rPr b="1" i="0" lang="en-US" sz="16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320"/>
              </a:spcBef>
              <a:spcAft>
                <a:spcPts val="0"/>
              </a:spcAft>
              <a:buClr>
                <a:schemeClr val="dk1"/>
              </a:buClr>
              <a:buSzPts val="1600"/>
              <a:buFont typeface="Century Gothic"/>
              <a:buNone/>
            </a:pPr>
            <a:r>
              <a:rPr b="1" i="0" lang="en-US" sz="1600" u="none">
                <a:solidFill>
                  <a:schemeClr val="dk1"/>
                </a:solidFill>
                <a:latin typeface="Century Gothic"/>
                <a:ea typeface="Century Gothic"/>
                <a:cs typeface="Century Gothic"/>
                <a:sym typeface="Century Gothic"/>
              </a:rPr>
              <a:t>14 Chapters					11 Chapters</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82"/>
          <p:cNvSpPr txBox="1"/>
          <p:nvPr>
            <p:ph idx="4294967295" type="body"/>
          </p:nvPr>
        </p:nvSpPr>
        <p:spPr>
          <a:xfrm>
            <a:off x="457200" y="350837"/>
            <a:ext cx="8229600" cy="59737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Font typeface="Century Gothic"/>
              <a:buNone/>
            </a:pPr>
            <a:r>
              <a:rPr b="1" i="0" lang="en-US" sz="2400" u="none">
                <a:solidFill>
                  <a:schemeClr val="dk1"/>
                </a:solidFill>
                <a:latin typeface="Century Gothic"/>
                <a:ea typeface="Century Gothic"/>
                <a:cs typeface="Century Gothic"/>
                <a:sym typeface="Century Gothic"/>
              </a:rPr>
              <a:t>Continuing Professional Education (CPE) Council</a:t>
            </a:r>
            <a:endParaRPr/>
          </a:p>
          <a:p>
            <a:pPr indent="-342900" lvl="0" marL="342900" rtl="0" algn="l">
              <a:lnSpc>
                <a:spcPct val="100000"/>
              </a:lnSpc>
              <a:spcBef>
                <a:spcPts val="480"/>
              </a:spcBef>
              <a:spcAft>
                <a:spcPts val="0"/>
              </a:spcAft>
              <a:buClr>
                <a:schemeClr val="dk1"/>
              </a:buClr>
              <a:buSzPts val="2400"/>
              <a:buFont typeface="Century Gothic"/>
              <a:buNone/>
            </a:pPr>
            <a:r>
              <a:rPr b="1" i="0" lang="en-US" sz="2400" u="none">
                <a:solidFill>
                  <a:schemeClr val="dk1"/>
                </a:solidFill>
                <a:latin typeface="Century Gothic"/>
                <a:ea typeface="Century Gothic"/>
                <a:cs typeface="Century Gothic"/>
                <a:sym typeface="Century Gothic"/>
              </a:rPr>
              <a:t>(cont.)</a:t>
            </a:r>
            <a:endParaRPr/>
          </a:p>
          <a:p>
            <a:pPr indent="-342900" lvl="0" marL="342900" rtl="0" algn="l">
              <a:lnSpc>
                <a:spcPct val="100000"/>
              </a:lnSpc>
              <a:spcBef>
                <a:spcPts val="480"/>
              </a:spcBef>
              <a:spcAft>
                <a:spcPts val="0"/>
              </a:spcAft>
              <a:buClr>
                <a:schemeClr val="dk1"/>
              </a:buClr>
              <a:buSzPts val="2400"/>
              <a:buFont typeface="Arial"/>
              <a:buNone/>
            </a:pPr>
            <a:r>
              <a:t/>
            </a:r>
            <a:endParaRPr b="1" i="0" sz="2400" u="none">
              <a:solidFill>
                <a:schemeClr val="dk1"/>
              </a:solidFill>
              <a:latin typeface="Century Gothic"/>
              <a:ea typeface="Century Gothic"/>
              <a:cs typeface="Century Gothic"/>
              <a:sym typeface="Century Gothic"/>
            </a:endParaRPr>
          </a:p>
          <a:p>
            <a:pPr indent="-342900" lvl="0" marL="342900" rtl="0" algn="l">
              <a:lnSpc>
                <a:spcPct val="10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Issue the necessary certification of credit unit hours earned, upon request and upon payment of the necessary certification fee.</a:t>
            </a:r>
            <a:endParaRPr/>
          </a:p>
          <a:p>
            <a:pPr indent="-342900" lvl="0" marL="34290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10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Perform other duties as necessary or as may be required by the PRC</a:t>
            </a:r>
            <a:endParaRPr/>
          </a:p>
          <a:p>
            <a:pPr indent="-342900" lvl="0" marL="34290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10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Undertake all the necessary steps to ensure programs are in place for the continuous education of a registered CPA, to raise and maintain the professional capability in delivering professional services, to instill and maintain the highest technical and ethical standards of the practice and to make the Filipino CPAs globally competitive. </a:t>
            </a:r>
            <a:endParaRPr/>
          </a:p>
          <a:p>
            <a:pPr indent="-158750" lvl="1" marL="74295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215900" lvl="0" marL="342900" rtl="0" algn="l">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Google Shape;479;p83"/>
          <p:cNvSpPr txBox="1"/>
          <p:nvPr>
            <p:ph idx="4294967295" type="body"/>
          </p:nvPr>
        </p:nvSpPr>
        <p:spPr>
          <a:xfrm>
            <a:off x="457200" y="350837"/>
            <a:ext cx="8229600" cy="597376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Font typeface="Century Gothic"/>
              <a:buNone/>
            </a:pPr>
            <a:r>
              <a:rPr b="1" i="0" lang="en-US" sz="2400" u="none">
                <a:solidFill>
                  <a:schemeClr val="dk1"/>
                </a:solidFill>
                <a:latin typeface="Century Gothic"/>
                <a:ea typeface="Century Gothic"/>
                <a:cs typeface="Century Gothic"/>
                <a:sym typeface="Century Gothic"/>
              </a:rPr>
              <a:t>Continuing Professional Education (CPE) Council</a:t>
            </a:r>
            <a:endParaRPr/>
          </a:p>
          <a:p>
            <a:pPr indent="-342900" lvl="0" marL="342900" rtl="0" algn="l">
              <a:lnSpc>
                <a:spcPct val="90000"/>
              </a:lnSpc>
              <a:spcBef>
                <a:spcPts val="480"/>
              </a:spcBef>
              <a:spcAft>
                <a:spcPts val="0"/>
              </a:spcAft>
              <a:buClr>
                <a:schemeClr val="dk1"/>
              </a:buClr>
              <a:buSzPts val="2400"/>
              <a:buFont typeface="Century Gothic"/>
              <a:buNone/>
            </a:pPr>
            <a:r>
              <a:rPr b="1" i="0" lang="en-US" sz="2400" u="none">
                <a:solidFill>
                  <a:schemeClr val="dk1"/>
                </a:solidFill>
                <a:latin typeface="Century Gothic"/>
                <a:ea typeface="Century Gothic"/>
                <a:cs typeface="Century Gothic"/>
                <a:sym typeface="Century Gothic"/>
              </a:rPr>
              <a:t>(cont.)</a:t>
            </a:r>
            <a:endParaRPr/>
          </a:p>
          <a:p>
            <a:pPr indent="-342900" lvl="0" marL="342900" rtl="0" algn="l">
              <a:lnSpc>
                <a:spcPct val="90000"/>
              </a:lnSpc>
              <a:spcBef>
                <a:spcPts val="480"/>
              </a:spcBef>
              <a:spcAft>
                <a:spcPts val="0"/>
              </a:spcAft>
              <a:buClr>
                <a:schemeClr val="dk1"/>
              </a:buClr>
              <a:buSzPts val="2400"/>
              <a:buFont typeface="Arial"/>
              <a:buNone/>
            </a:pPr>
            <a:r>
              <a:t/>
            </a:r>
            <a:endParaRPr b="1" i="0" sz="2400" u="none">
              <a:solidFill>
                <a:schemeClr val="dk1"/>
              </a:solidFill>
              <a:latin typeface="Century Gothic"/>
              <a:ea typeface="Century Gothic"/>
              <a:cs typeface="Century Gothic"/>
              <a:sym typeface="Century Gothic"/>
            </a:endParaRPr>
          </a:p>
          <a:p>
            <a:pPr indent="-342900" lvl="0" marL="342900" rtl="0" algn="l">
              <a:lnSpc>
                <a:spcPct val="9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Issue a CPE Primer that shall contain all the information, rules, regulations and policies with respect to CPE and its implementation and review and update the primer yearly as necessary.</a:t>
            </a:r>
            <a:endParaRPr/>
          </a:p>
          <a:p>
            <a:pPr indent="-342900" lvl="0" marL="342900" rtl="0" algn="l">
              <a:lnSpc>
                <a:spcPct val="9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9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Promote the CPE Programs nationwide and devise a communication system through which CPE queries and issues are addressed.</a:t>
            </a:r>
            <a:endParaRPr/>
          </a:p>
          <a:p>
            <a:pPr indent="-342900" lvl="0" marL="342900" rtl="0" algn="l">
              <a:lnSpc>
                <a:spcPct val="9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9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Develop the Council’s Plans and Budget for approval of the Liaison Director and for submission during the Annual Planning Conference. </a:t>
            </a:r>
            <a:endParaRPr/>
          </a:p>
          <a:p>
            <a:pPr indent="-190500" lvl="0" marL="342900" rtl="0" algn="l">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sp>
        <p:nvSpPr>
          <p:cNvPr id="484" name="Google Shape;484;p84"/>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Century Gothic"/>
              <a:buNone/>
            </a:pPr>
            <a:r>
              <a:rPr b="1" i="0" lang="en-US" sz="4000" u="none">
                <a:solidFill>
                  <a:schemeClr val="dk2"/>
                </a:solidFill>
                <a:latin typeface="Century Gothic"/>
                <a:ea typeface="Century Gothic"/>
                <a:cs typeface="Century Gothic"/>
                <a:sym typeface="Century Gothic"/>
              </a:rPr>
              <a:t>Building Grounds and Facilities</a:t>
            </a:r>
            <a:r>
              <a:rPr b="0" i="0" lang="en-US" sz="4000" u="none">
                <a:solidFill>
                  <a:schemeClr val="dk2"/>
                </a:solidFill>
                <a:latin typeface="Arial"/>
                <a:ea typeface="Arial"/>
                <a:cs typeface="Arial"/>
                <a:sym typeface="Arial"/>
              </a:rPr>
              <a:t> </a:t>
            </a:r>
            <a:endParaRPr/>
          </a:p>
        </p:txBody>
      </p:sp>
      <p:sp>
        <p:nvSpPr>
          <p:cNvPr id="485" name="Google Shape;485;p84"/>
          <p:cNvSpPr txBox="1"/>
          <p:nvPr>
            <p:ph idx="4294967295" type="body"/>
          </p:nvPr>
        </p:nvSpPr>
        <p:spPr>
          <a:xfrm>
            <a:off x="457200" y="1447800"/>
            <a:ext cx="8229600" cy="5105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This committee is tasked to ensure that the PICPA building, grounds and</a:t>
            </a:r>
            <a:endParaRPr/>
          </a:p>
          <a:p>
            <a:pPr indent="-342900" lvl="0" marL="342900" rtl="0" algn="l">
              <a:lnSpc>
                <a:spcPct val="10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facilities are properly maintained, clean and orderly, and adequately</a:t>
            </a:r>
            <a:endParaRPr/>
          </a:p>
          <a:p>
            <a:pPr indent="-342900" lvl="0" marL="342900" rtl="0" algn="l">
              <a:lnSpc>
                <a:spcPct val="10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secured at all times and PICPA maintains an appropriate maintenance</a:t>
            </a:r>
            <a:endParaRPr/>
          </a:p>
          <a:p>
            <a:pPr indent="-342900" lvl="0" marL="342900" rtl="0" algn="l">
              <a:lnSpc>
                <a:spcPct val="10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program for its assets.    </a:t>
            </a:r>
            <a:endParaRPr/>
          </a:p>
          <a:p>
            <a:pPr indent="-342900" lvl="0" marL="342900" rtl="0" algn="l">
              <a:lnSpc>
                <a:spcPct val="10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	</a:t>
            </a:r>
            <a:endParaRPr/>
          </a:p>
          <a:p>
            <a:pPr indent="-342900" lvl="0" marL="342900" rtl="0" algn="l">
              <a:lnSpc>
                <a:spcPct val="10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Functions: </a:t>
            </a:r>
            <a:endParaRPr/>
          </a:p>
          <a:p>
            <a:pPr indent="-342900" lvl="0" marL="342900" rtl="0" algn="l">
              <a:lnSpc>
                <a:spcPct val="10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10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In coordination with the Vice President for Operations, determine policies for the proper use of the building, grounds and facilities and undertake the necessary steps to properly implement these policies.</a:t>
            </a:r>
            <a:endParaRPr/>
          </a:p>
          <a:p>
            <a:pPr indent="-342900" lvl="0" marL="34290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10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Develop an overall plan and program that covers the frequency and kind of maintenance.</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sp>
        <p:nvSpPr>
          <p:cNvPr id="490" name="Google Shape;490;p85"/>
          <p:cNvSpPr txBox="1"/>
          <p:nvPr>
            <p:ph idx="4294967295" type="body"/>
          </p:nvPr>
        </p:nvSpPr>
        <p:spPr>
          <a:xfrm>
            <a:off x="457200" y="579437"/>
            <a:ext cx="8229600" cy="589756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Font typeface="Century Gothic"/>
              <a:buNone/>
            </a:pPr>
            <a:r>
              <a:rPr b="1" i="0" lang="en-US" sz="2400" u="none">
                <a:solidFill>
                  <a:schemeClr val="dk1"/>
                </a:solidFill>
                <a:latin typeface="Century Gothic"/>
                <a:ea typeface="Century Gothic"/>
                <a:cs typeface="Century Gothic"/>
                <a:sym typeface="Century Gothic"/>
              </a:rPr>
              <a:t>Building Grounds and Facilities Functions</a:t>
            </a:r>
            <a:endParaRPr/>
          </a:p>
          <a:p>
            <a:pPr indent="-342900" lvl="0" marL="342900" rtl="0" algn="l">
              <a:lnSpc>
                <a:spcPct val="90000"/>
              </a:lnSpc>
              <a:spcBef>
                <a:spcPts val="480"/>
              </a:spcBef>
              <a:spcAft>
                <a:spcPts val="0"/>
              </a:spcAft>
              <a:buClr>
                <a:schemeClr val="dk1"/>
              </a:buClr>
              <a:buSzPts val="2400"/>
              <a:buFont typeface="Century Gothic"/>
              <a:buNone/>
            </a:pPr>
            <a:r>
              <a:rPr b="1" i="0" lang="en-US" sz="2400" u="none">
                <a:solidFill>
                  <a:schemeClr val="dk1"/>
                </a:solidFill>
                <a:latin typeface="Century Gothic"/>
                <a:ea typeface="Century Gothic"/>
                <a:cs typeface="Century Gothic"/>
                <a:sym typeface="Century Gothic"/>
              </a:rPr>
              <a:t>(cont.)</a:t>
            </a:r>
            <a:endParaRPr/>
          </a:p>
          <a:p>
            <a:pPr indent="-342900" lvl="0" marL="342900" rtl="0" algn="l">
              <a:lnSpc>
                <a:spcPct val="90000"/>
              </a:lnSpc>
              <a:spcBef>
                <a:spcPts val="480"/>
              </a:spcBef>
              <a:spcAft>
                <a:spcPts val="0"/>
              </a:spcAft>
              <a:buClr>
                <a:schemeClr val="dk1"/>
              </a:buClr>
              <a:buSzPts val="2400"/>
              <a:buFont typeface="Arial"/>
              <a:buNone/>
            </a:pPr>
            <a:r>
              <a:t/>
            </a:r>
            <a:endParaRPr b="1" i="0" sz="2400" u="none">
              <a:solidFill>
                <a:schemeClr val="dk1"/>
              </a:solidFill>
              <a:latin typeface="Century Gothic"/>
              <a:ea typeface="Century Gothic"/>
              <a:cs typeface="Century Gothic"/>
              <a:sym typeface="Century Gothic"/>
            </a:endParaRPr>
          </a:p>
          <a:p>
            <a:pPr indent="-342900" lvl="0" marL="342900" rtl="0" algn="l">
              <a:lnSpc>
                <a:spcPct val="9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Periodically inspect building, grounds and facilities and undertake necessary actions to ensure cleanliness, maintenance and security.</a:t>
            </a:r>
            <a:endParaRPr/>
          </a:p>
          <a:p>
            <a:pPr indent="-342900" lvl="0" marL="342900" rtl="0" algn="l">
              <a:lnSpc>
                <a:spcPct val="9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9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Regularly review contracts with service companies and strictly comply with agreed scope of services.</a:t>
            </a:r>
            <a:endParaRPr/>
          </a:p>
          <a:p>
            <a:pPr indent="-342900" lvl="0" marL="342900" rtl="0" algn="l">
              <a:lnSpc>
                <a:spcPct val="9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9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Develop the Committee’s Plans and Budget for approval by the Liaison Director and for submission during the Annual Planning Conference.</a:t>
            </a:r>
            <a:endParaRPr/>
          </a:p>
          <a:p>
            <a:pPr indent="-190500" lvl="0" marL="342900" rtl="0" algn="l">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sp>
        <p:nvSpPr>
          <p:cNvPr id="495" name="Google Shape;495;p86"/>
          <p:cNvSpPr txBox="1"/>
          <p:nvPr>
            <p:ph idx="4294967295" type="title"/>
          </p:nvPr>
        </p:nvSpPr>
        <p:spPr>
          <a:xfrm>
            <a:off x="457200" y="274637"/>
            <a:ext cx="86868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entury Gothic"/>
              <a:buNone/>
            </a:pPr>
            <a:r>
              <a:rPr b="1" i="0" lang="en-US" sz="3200" u="none">
                <a:solidFill>
                  <a:schemeClr val="dk2"/>
                </a:solidFill>
                <a:latin typeface="Century Gothic"/>
                <a:ea typeface="Century Gothic"/>
                <a:cs typeface="Century Gothic"/>
                <a:sym typeface="Century Gothic"/>
              </a:rPr>
              <a:t>Information Technology</a:t>
            </a:r>
            <a:endParaRPr/>
          </a:p>
        </p:txBody>
      </p:sp>
      <p:sp>
        <p:nvSpPr>
          <p:cNvPr id="496" name="Google Shape;496;p86"/>
          <p:cNvSpPr txBox="1"/>
          <p:nvPr>
            <p:ph idx="4294967295"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The Committee is expected to review, redesign, implement and</a:t>
            </a:r>
            <a:endParaRPr/>
          </a:p>
          <a:p>
            <a:pPr indent="-342900" lvl="0" marL="342900" rtl="0" algn="l">
              <a:lnSpc>
                <a:spcPct val="10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continuously enhance PICPA’s computerized financial reporting</a:t>
            </a:r>
            <a:endParaRPr/>
          </a:p>
          <a:p>
            <a:pPr indent="-342900" lvl="0" marL="342900" rtl="0" algn="l">
              <a:lnSpc>
                <a:spcPct val="10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and operational systems that would meet the expectations of</a:t>
            </a:r>
            <a:endParaRPr/>
          </a:p>
          <a:p>
            <a:pPr indent="-342900" lvl="0" marL="342900" rtl="0" algn="l">
              <a:lnSpc>
                <a:spcPct val="10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our members as well as the reportorial requirements of our</a:t>
            </a:r>
            <a:endParaRPr/>
          </a:p>
          <a:p>
            <a:pPr indent="-342900" lvl="0" marL="342900" rtl="0" algn="l">
              <a:lnSpc>
                <a:spcPct val="10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regulatory bodies.   </a:t>
            </a:r>
            <a:endParaRPr/>
          </a:p>
          <a:p>
            <a:pPr indent="-228600" lvl="0" marL="342900" rtl="0" algn="l">
              <a:lnSpc>
                <a:spcPct val="10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10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Functions: </a:t>
            </a:r>
            <a:endParaRPr/>
          </a:p>
          <a:p>
            <a:pPr indent="-342900" lvl="0" marL="342900" rtl="0" algn="l">
              <a:lnSpc>
                <a:spcPct val="10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10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Review and enhance the Institute’s computerized financial and operational systems.</a:t>
            </a:r>
            <a:endParaRPr/>
          </a:p>
          <a:p>
            <a:pPr indent="-342900" lvl="0" marL="34290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10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Make recommendations as to additional requirements, if any, and training needed for the system to be functional.</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sp>
        <p:nvSpPr>
          <p:cNvPr id="501" name="Google Shape;501;p87"/>
          <p:cNvSpPr txBox="1"/>
          <p:nvPr>
            <p:ph idx="4294967295" type="body"/>
          </p:nvPr>
        </p:nvSpPr>
        <p:spPr>
          <a:xfrm>
            <a:off x="457200" y="655637"/>
            <a:ext cx="8229600" cy="58975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Font typeface="Century Gothic"/>
              <a:buNone/>
            </a:pPr>
            <a:r>
              <a:rPr b="1" i="0" lang="en-US" sz="2400" u="none">
                <a:solidFill>
                  <a:schemeClr val="dk1"/>
                </a:solidFill>
                <a:latin typeface="Century Gothic"/>
                <a:ea typeface="Century Gothic"/>
                <a:cs typeface="Century Gothic"/>
                <a:sym typeface="Century Gothic"/>
              </a:rPr>
              <a:t>Information Technology</a:t>
            </a:r>
            <a:endParaRPr/>
          </a:p>
          <a:p>
            <a:pPr indent="-342900" lvl="0" marL="342900" rtl="0" algn="l">
              <a:lnSpc>
                <a:spcPct val="100000"/>
              </a:lnSpc>
              <a:spcBef>
                <a:spcPts val="480"/>
              </a:spcBef>
              <a:spcAft>
                <a:spcPts val="0"/>
              </a:spcAft>
              <a:buClr>
                <a:schemeClr val="dk1"/>
              </a:buClr>
              <a:buSzPts val="2400"/>
              <a:buFont typeface="Arial"/>
              <a:buNone/>
            </a:pPr>
            <a:r>
              <a:t/>
            </a:r>
            <a:endParaRPr b="1" i="0" sz="2400" u="none">
              <a:solidFill>
                <a:schemeClr val="dk1"/>
              </a:solidFill>
              <a:latin typeface="Century Gothic"/>
              <a:ea typeface="Century Gothic"/>
              <a:cs typeface="Century Gothic"/>
              <a:sym typeface="Century Gothic"/>
            </a:endParaRPr>
          </a:p>
          <a:p>
            <a:pPr indent="-342900" lvl="0" marL="342900" rtl="0" algn="l">
              <a:lnSpc>
                <a:spcPct val="10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Continuously upgrade the computerized system for PICPA’s operations and financial reporting.</a:t>
            </a:r>
            <a:endParaRPr/>
          </a:p>
          <a:p>
            <a:pPr indent="-342900" lvl="0" marL="34290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10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Help PICPA maintain a reliable database for the Institute’s and members’ information needs.</a:t>
            </a:r>
            <a:endParaRPr/>
          </a:p>
          <a:p>
            <a:pPr indent="-342900" lvl="0" marL="34290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10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Develop the Committee’s Plans and Budget for approval by the Liaison Director and for submission during the Annual Planning Conference.</a:t>
            </a:r>
            <a:endParaRPr/>
          </a:p>
          <a:p>
            <a:pPr indent="-215900" lvl="0" marL="342900" rtl="0" algn="l">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5" name="Shape 505"/>
        <p:cNvGrpSpPr/>
        <p:nvPr/>
      </p:nvGrpSpPr>
      <p:grpSpPr>
        <a:xfrm>
          <a:off x="0" y="0"/>
          <a:ext cx="0" cy="0"/>
          <a:chOff x="0" y="0"/>
          <a:chExt cx="0" cy="0"/>
        </a:xfrm>
      </p:grpSpPr>
      <p:sp>
        <p:nvSpPr>
          <p:cNvPr id="506" name="Google Shape;506;p88"/>
          <p:cNvSpPr txBox="1"/>
          <p:nvPr>
            <p:ph idx="4294967295" type="title"/>
          </p:nvPr>
        </p:nvSpPr>
        <p:spPr>
          <a:xfrm>
            <a:off x="457200" y="274637"/>
            <a:ext cx="8229600" cy="10207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Century Gothic"/>
              <a:buNone/>
            </a:pPr>
            <a:r>
              <a:rPr b="1" i="0" lang="en-US" sz="4000" u="none">
                <a:solidFill>
                  <a:schemeClr val="dk2"/>
                </a:solidFill>
                <a:latin typeface="Century Gothic"/>
                <a:ea typeface="Century Gothic"/>
                <a:cs typeface="Century Gothic"/>
                <a:sym typeface="Century Gothic"/>
              </a:rPr>
              <a:t>Legislation and Taxation</a:t>
            </a:r>
            <a:endParaRPr/>
          </a:p>
        </p:txBody>
      </p:sp>
      <p:sp>
        <p:nvSpPr>
          <p:cNvPr id="507" name="Google Shape;507;p88"/>
          <p:cNvSpPr txBox="1"/>
          <p:nvPr>
            <p:ph idx="4294967295" type="body"/>
          </p:nvPr>
        </p:nvSpPr>
        <p:spPr>
          <a:xfrm>
            <a:off x="457200" y="1371600"/>
            <a:ext cx="8229600" cy="52578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This Committee is tasked to ensure that PICPA meets the</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requirements of regulatory agencies and  that PICPA takes a</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proactive stand, rather than reactive stand on new legislations,</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tax rules and other regulations, and that proper dissemination of</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new laws ,rules and regulations are undertaken as immediately</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as possible. </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Functions: </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Monitor and study any proposed or existing tax and other legislations, government rules and regulations.</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Take a lead in the discussion of issues, study such issues and make the necessary recommendations and suggestions to the Board.</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Prepare briefing documents for use by the President or other designated officers in meetings.</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1" name="Shape 511"/>
        <p:cNvGrpSpPr/>
        <p:nvPr/>
      </p:nvGrpSpPr>
      <p:grpSpPr>
        <a:xfrm>
          <a:off x="0" y="0"/>
          <a:ext cx="0" cy="0"/>
          <a:chOff x="0" y="0"/>
          <a:chExt cx="0" cy="0"/>
        </a:xfrm>
      </p:grpSpPr>
      <p:sp>
        <p:nvSpPr>
          <p:cNvPr id="512" name="Google Shape;512;p89"/>
          <p:cNvSpPr txBox="1"/>
          <p:nvPr>
            <p:ph idx="4294967295" type="body"/>
          </p:nvPr>
        </p:nvSpPr>
        <p:spPr>
          <a:xfrm>
            <a:off x="457200" y="304800"/>
            <a:ext cx="8229600" cy="58213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3200"/>
              <a:buFont typeface="Century Gothic"/>
              <a:buNone/>
            </a:pPr>
            <a:r>
              <a:rPr b="1" i="0" lang="en-US" sz="3200" u="none">
                <a:solidFill>
                  <a:schemeClr val="dk1"/>
                </a:solidFill>
                <a:latin typeface="Century Gothic"/>
                <a:ea typeface="Century Gothic"/>
                <a:cs typeface="Century Gothic"/>
                <a:sym typeface="Century Gothic"/>
              </a:rPr>
              <a:t>Legislation and Taxation Functions</a:t>
            </a:r>
            <a:endParaRPr/>
          </a:p>
          <a:p>
            <a:pPr indent="-342900" lvl="0" marL="342900" rtl="0" algn="l">
              <a:lnSpc>
                <a:spcPct val="80000"/>
              </a:lnSpc>
              <a:spcBef>
                <a:spcPts val="640"/>
              </a:spcBef>
              <a:spcAft>
                <a:spcPts val="0"/>
              </a:spcAft>
              <a:buClr>
                <a:schemeClr val="dk1"/>
              </a:buClr>
              <a:buSzPts val="3200"/>
              <a:buFont typeface="Century Gothic"/>
              <a:buNone/>
            </a:pPr>
            <a:r>
              <a:rPr b="1" i="0" lang="en-US" sz="3200" u="none">
                <a:solidFill>
                  <a:schemeClr val="dk1"/>
                </a:solidFill>
                <a:latin typeface="Century Gothic"/>
                <a:ea typeface="Century Gothic"/>
                <a:cs typeface="Century Gothic"/>
                <a:sym typeface="Century Gothic"/>
              </a:rPr>
              <a:t>(cont.)</a:t>
            </a:r>
            <a:endParaRPr/>
          </a:p>
          <a:p>
            <a:pPr indent="-342900" lvl="0" marL="342900" rtl="0" algn="l">
              <a:lnSpc>
                <a:spcPct val="80000"/>
              </a:lnSpc>
              <a:spcBef>
                <a:spcPts val="640"/>
              </a:spcBef>
              <a:spcAft>
                <a:spcPts val="0"/>
              </a:spcAft>
              <a:buClr>
                <a:schemeClr val="dk1"/>
              </a:buClr>
              <a:buSzPts val="3200"/>
              <a:buFont typeface="Arial"/>
              <a:buNone/>
            </a:pPr>
            <a:r>
              <a:t/>
            </a:r>
            <a:endParaRPr b="1" i="0" sz="32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Recommend professional development plans in coordination with other committees and assist in the execution of approved plans.</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Conduct the necessary update seminars and training nationwide, in coordination with the Committee on CPE on the Road.</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Regularly contribute to our Publication about new laws and new tax and government rules and regulations and other developments.</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Develop the Committee’s Plans and Budget for approval by the Liaison Director and for submission during the Annual Planning Conference.</a:t>
            </a:r>
            <a:endParaRPr/>
          </a:p>
          <a:p>
            <a:pPr indent="-215900" lvl="0" marL="342900" rtl="0" algn="l">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6" name="Shape 516"/>
        <p:cNvGrpSpPr/>
        <p:nvPr/>
      </p:nvGrpSpPr>
      <p:grpSpPr>
        <a:xfrm>
          <a:off x="0" y="0"/>
          <a:ext cx="0" cy="0"/>
          <a:chOff x="0" y="0"/>
          <a:chExt cx="0" cy="0"/>
        </a:xfrm>
      </p:grpSpPr>
      <p:sp>
        <p:nvSpPr>
          <p:cNvPr id="517" name="Google Shape;517;p90"/>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Century Gothic"/>
              <a:buNone/>
            </a:pPr>
            <a:r>
              <a:rPr b="1" i="0" lang="en-US" sz="4000" u="none">
                <a:solidFill>
                  <a:schemeClr val="dk2"/>
                </a:solidFill>
                <a:latin typeface="Century Gothic"/>
                <a:ea typeface="Century Gothic"/>
                <a:cs typeface="Century Gothic"/>
                <a:sym typeface="Century Gothic"/>
              </a:rPr>
              <a:t>Libraries and Archives</a:t>
            </a:r>
            <a:endParaRPr/>
          </a:p>
        </p:txBody>
      </p:sp>
      <p:sp>
        <p:nvSpPr>
          <p:cNvPr id="518" name="Google Shape;518;p90"/>
          <p:cNvSpPr txBox="1"/>
          <p:nvPr>
            <p:ph idx="4294967295"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This committee is tasked to ensure that our library system and</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facilities are maintained and upgraded, complete with the latest</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in professional and technical journals, books, and publications.</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Additionally, the committee shall be responsible in preserving</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documents covering important PICPA events and personalities</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that should have a place in the history of the accountancy</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profession in the Philippines.  </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Functions: </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Recommend policies on acquisition, maintenance, administration and accountability of library materials.</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Draw up a plan that will upgrade the Institute’s library system and facilities.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sp>
        <p:nvSpPr>
          <p:cNvPr id="523" name="Google Shape;523;p91"/>
          <p:cNvSpPr txBox="1"/>
          <p:nvPr>
            <p:ph idx="4294967295" type="body"/>
          </p:nvPr>
        </p:nvSpPr>
        <p:spPr>
          <a:xfrm>
            <a:off x="457200" y="579437"/>
            <a:ext cx="8229600" cy="58975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3600"/>
              <a:buFont typeface="Century Gothic"/>
              <a:buNone/>
            </a:pPr>
            <a:r>
              <a:rPr b="1" i="0" lang="en-US" sz="3600" u="none">
                <a:solidFill>
                  <a:schemeClr val="dk1"/>
                </a:solidFill>
                <a:latin typeface="Century Gothic"/>
                <a:ea typeface="Century Gothic"/>
                <a:cs typeface="Century Gothic"/>
                <a:sym typeface="Century Gothic"/>
              </a:rPr>
              <a:t>Libraries and Archives Functions</a:t>
            </a:r>
            <a:endParaRPr/>
          </a:p>
          <a:p>
            <a:pPr indent="-342900" lvl="0" marL="342900" rtl="0" algn="l">
              <a:lnSpc>
                <a:spcPct val="80000"/>
              </a:lnSpc>
              <a:spcBef>
                <a:spcPts val="720"/>
              </a:spcBef>
              <a:spcAft>
                <a:spcPts val="0"/>
              </a:spcAft>
              <a:buClr>
                <a:schemeClr val="dk1"/>
              </a:buClr>
              <a:buSzPts val="3600"/>
              <a:buFont typeface="Century Gothic"/>
              <a:buNone/>
            </a:pPr>
            <a:r>
              <a:rPr b="1" i="0" lang="en-US" sz="3600" u="none">
                <a:solidFill>
                  <a:schemeClr val="dk1"/>
                </a:solidFill>
                <a:latin typeface="Century Gothic"/>
                <a:ea typeface="Century Gothic"/>
                <a:cs typeface="Century Gothic"/>
                <a:sym typeface="Century Gothic"/>
              </a:rPr>
              <a:t>(cont.)</a:t>
            </a:r>
            <a:endParaRPr/>
          </a:p>
          <a:p>
            <a:pPr indent="-342900" lvl="0" marL="342900" rtl="0" algn="l">
              <a:lnSpc>
                <a:spcPct val="80000"/>
              </a:lnSpc>
              <a:spcBef>
                <a:spcPts val="320"/>
              </a:spcBef>
              <a:spcAft>
                <a:spcPts val="0"/>
              </a:spcAft>
              <a:buClr>
                <a:schemeClr val="dk1"/>
              </a:buClr>
              <a:buSzPts val="1600"/>
              <a:buFont typeface="Arial"/>
              <a:buNone/>
            </a:pPr>
            <a:r>
              <a:t/>
            </a:r>
            <a:endParaRPr b="1"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Disseminate information on new developments and encourage members to use of the library and its facilities.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Establish network with other libraries and centers of knowledge and information.</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Take charge of the documentation of PICPA events in various forms and recommend policies in preserving these documents.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Recommend policies on the publication and use of PICPA documents as mentioned in the item above.</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Develop the Committee’s Plans and Budget for approval by the Liaison Director and for submission during the Annual Planning Conference.</a:t>
            </a:r>
            <a:endParaRPr/>
          </a:p>
          <a:p>
            <a:pPr indent="-228600" lvl="0" marL="342900" rtl="0" algn="l">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0"/>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entury Gothic"/>
              <a:buNone/>
            </a:pPr>
            <a:r>
              <a:rPr b="1" i="0" lang="en-US" sz="3200" u="none">
                <a:solidFill>
                  <a:schemeClr val="dk2"/>
                </a:solidFill>
                <a:latin typeface="Century Gothic"/>
                <a:ea typeface="Century Gothic"/>
                <a:cs typeface="Century Gothic"/>
                <a:sym typeface="Century Gothic"/>
              </a:rPr>
              <a:t>Affiliates (International Chapters) – </a:t>
            </a:r>
            <a:br>
              <a:rPr b="1" i="0" lang="en-US" sz="3200" u="none">
                <a:solidFill>
                  <a:schemeClr val="dk2"/>
                </a:solidFill>
                <a:latin typeface="Century Gothic"/>
                <a:ea typeface="Century Gothic"/>
                <a:cs typeface="Century Gothic"/>
                <a:sym typeface="Century Gothic"/>
              </a:rPr>
            </a:br>
            <a:r>
              <a:rPr b="1" i="0" lang="en-US" sz="3200" u="none">
                <a:solidFill>
                  <a:schemeClr val="dk2"/>
                </a:solidFill>
                <a:latin typeface="Century Gothic"/>
                <a:ea typeface="Century Gothic"/>
                <a:cs typeface="Century Gothic"/>
                <a:sym typeface="Century Gothic"/>
              </a:rPr>
              <a:t>15 Chapters</a:t>
            </a:r>
            <a:endParaRPr/>
          </a:p>
        </p:txBody>
      </p:sp>
      <p:sp>
        <p:nvSpPr>
          <p:cNvPr id="130" name="Google Shape;130;p20"/>
          <p:cNvSpPr txBox="1"/>
          <p:nvPr>
            <p:ph idx="4294967295"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000"/>
              <a:buFont typeface="Century Gothic"/>
              <a:buNone/>
            </a:pPr>
            <a:r>
              <a:rPr b="1" i="0" lang="en-US" sz="2000" u="none">
                <a:solidFill>
                  <a:schemeClr val="dk1"/>
                </a:solidFill>
                <a:latin typeface="Century Gothic"/>
                <a:ea typeface="Century Gothic"/>
                <a:cs typeface="Century Gothic"/>
                <a:sym typeface="Century Gothic"/>
              </a:rPr>
              <a:t>Middle East				Americas</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Saudi Arabia				California</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Jeddah					Los Angeles, CA</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Riyadh						Vancouver, Canada</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Bahrain					Silicon Valley</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Dubai, UAE				New York Tri-State</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Brunei</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Saipan</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Abu Dhabi, UAE</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Papua New Guinea</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Qatar</a:t>
            </a:r>
            <a:endParaRPr/>
          </a:p>
          <a:p>
            <a:pPr indent="-342900" lvl="0" marL="342900" rtl="0" algn="l">
              <a:lnSpc>
                <a:spcPct val="80000"/>
              </a:lnSpc>
              <a:spcBef>
                <a:spcPts val="400"/>
              </a:spcBef>
              <a:spcAft>
                <a:spcPts val="0"/>
              </a:spcAft>
              <a:buClr>
                <a:schemeClr val="dk1"/>
              </a:buClr>
              <a:buSzPts val="2000"/>
              <a:buFont typeface="Century Gothic"/>
              <a:buNone/>
            </a:pPr>
            <a:r>
              <a:rPr b="1" i="0" lang="en-US" sz="20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400"/>
              </a:spcBef>
              <a:spcAft>
                <a:spcPts val="0"/>
              </a:spcAft>
              <a:buClr>
                <a:schemeClr val="dk1"/>
              </a:buClr>
              <a:buSzPts val="2000"/>
              <a:buFont typeface="Century Gothic"/>
              <a:buNone/>
            </a:pPr>
            <a:r>
              <a:rPr b="1" i="0" lang="en-US" sz="2000" u="none">
                <a:solidFill>
                  <a:schemeClr val="dk1"/>
                </a:solidFill>
                <a:latin typeface="Century Gothic"/>
                <a:ea typeface="Century Gothic"/>
                <a:cs typeface="Century Gothic"/>
                <a:sym typeface="Century Gothic"/>
              </a:rPr>
              <a:t>10 Chapters				5 Chapters</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sp>
        <p:nvSpPr>
          <p:cNvPr id="528" name="Google Shape;528;p92"/>
          <p:cNvSpPr txBox="1"/>
          <p:nvPr>
            <p:ph idx="4294967295" type="title"/>
          </p:nvPr>
        </p:nvSpPr>
        <p:spPr>
          <a:xfrm>
            <a:off x="457200" y="15240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Century Gothic"/>
              <a:buNone/>
            </a:pPr>
            <a:r>
              <a:rPr b="1" i="0" lang="en-US" sz="4000" u="none">
                <a:solidFill>
                  <a:schemeClr val="dk2"/>
                </a:solidFill>
                <a:latin typeface="Century Gothic"/>
                <a:ea typeface="Century Gothic"/>
                <a:cs typeface="Century Gothic"/>
                <a:sym typeface="Century Gothic"/>
              </a:rPr>
              <a:t>Membership Development</a:t>
            </a:r>
            <a:r>
              <a:rPr b="0" i="0" lang="en-US" sz="4400" u="none">
                <a:solidFill>
                  <a:schemeClr val="dk2"/>
                </a:solidFill>
                <a:latin typeface="Arial"/>
                <a:ea typeface="Arial"/>
                <a:cs typeface="Arial"/>
                <a:sym typeface="Arial"/>
              </a:rPr>
              <a:t> </a:t>
            </a:r>
            <a:endParaRPr/>
          </a:p>
        </p:txBody>
      </p:sp>
      <p:sp>
        <p:nvSpPr>
          <p:cNvPr id="529" name="Google Shape;529;p92"/>
          <p:cNvSpPr txBox="1"/>
          <p:nvPr>
            <p:ph idx="4294967295" type="body"/>
          </p:nvPr>
        </p:nvSpPr>
        <p:spPr>
          <a:xfrm>
            <a:off x="457200" y="1371600"/>
            <a:ext cx="8229600" cy="52578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This Committee is tasked to ensure that eventually we can</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comply with this requirement within the period specified by PRC</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and to set directions for our membership development program.  </a:t>
            </a:r>
            <a:endParaRPr/>
          </a:p>
          <a:p>
            <a:pPr indent="-342900" lvl="0" marL="342900" rtl="0" algn="l">
              <a:lnSpc>
                <a:spcPct val="80000"/>
              </a:lnSpc>
              <a:spcBef>
                <a:spcPts val="480"/>
              </a:spcBef>
              <a:spcAft>
                <a:spcPts val="0"/>
              </a:spcAft>
              <a:buClr>
                <a:schemeClr val="dk1"/>
              </a:buClr>
              <a:buSzPts val="2400"/>
              <a:buFont typeface="Century Gothic"/>
              <a:buNone/>
            </a:pPr>
            <a:r>
              <a:rPr b="0" i="0" lang="en-US" sz="24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Functions: </a:t>
            </a:r>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Develop and keep current documentary materials about PICPA and its members.</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Review existing policies and procedures with respect to membership.</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Develop and undertake campaign strategies, in consultation with our Regional Councils to enhance our membership growth.</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Develop and promote a codified statement of membership obligations consistent with the IFAC’s  SMOs and devise a members’ compliance monitoring system.</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3" name="Shape 533"/>
        <p:cNvGrpSpPr/>
        <p:nvPr/>
      </p:nvGrpSpPr>
      <p:grpSpPr>
        <a:xfrm>
          <a:off x="0" y="0"/>
          <a:ext cx="0" cy="0"/>
          <a:chOff x="0" y="0"/>
          <a:chExt cx="0" cy="0"/>
        </a:xfrm>
      </p:grpSpPr>
      <p:sp>
        <p:nvSpPr>
          <p:cNvPr id="534" name="Google Shape;534;p93"/>
          <p:cNvSpPr txBox="1"/>
          <p:nvPr>
            <p:ph idx="4294967295" type="body"/>
          </p:nvPr>
        </p:nvSpPr>
        <p:spPr>
          <a:xfrm>
            <a:off x="457200" y="304800"/>
            <a:ext cx="8229600" cy="582136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800"/>
              <a:buFont typeface="Century Gothic"/>
              <a:buNone/>
            </a:pPr>
            <a:r>
              <a:rPr b="1" i="0" lang="en-US" sz="2800" u="none">
                <a:solidFill>
                  <a:schemeClr val="dk1"/>
                </a:solidFill>
                <a:latin typeface="Century Gothic"/>
                <a:ea typeface="Century Gothic"/>
                <a:cs typeface="Century Gothic"/>
                <a:sym typeface="Century Gothic"/>
              </a:rPr>
              <a:t>Membership Development Function</a:t>
            </a:r>
            <a:endParaRPr/>
          </a:p>
          <a:p>
            <a:pPr indent="-342900" lvl="0" marL="342900" rtl="0" algn="l">
              <a:lnSpc>
                <a:spcPct val="90000"/>
              </a:lnSpc>
              <a:spcBef>
                <a:spcPts val="560"/>
              </a:spcBef>
              <a:spcAft>
                <a:spcPts val="0"/>
              </a:spcAft>
              <a:buClr>
                <a:schemeClr val="dk1"/>
              </a:buClr>
              <a:buSzPts val="2800"/>
              <a:buFont typeface="Century Gothic"/>
              <a:buNone/>
            </a:pPr>
            <a:r>
              <a:rPr b="1" i="0" lang="en-US" sz="2800" u="none">
                <a:solidFill>
                  <a:schemeClr val="dk1"/>
                </a:solidFill>
                <a:latin typeface="Century Gothic"/>
                <a:ea typeface="Century Gothic"/>
                <a:cs typeface="Century Gothic"/>
                <a:sym typeface="Century Gothic"/>
              </a:rPr>
              <a:t>(cont.)</a:t>
            </a:r>
            <a:endParaRPr/>
          </a:p>
          <a:p>
            <a:pPr indent="-342900" lvl="0" marL="342900" rtl="0" algn="l">
              <a:lnSpc>
                <a:spcPct val="90000"/>
              </a:lnSpc>
              <a:spcBef>
                <a:spcPts val="560"/>
              </a:spcBef>
              <a:spcAft>
                <a:spcPts val="0"/>
              </a:spcAft>
              <a:buClr>
                <a:schemeClr val="dk1"/>
              </a:buClr>
              <a:buSzPts val="2800"/>
              <a:buFont typeface="Arial"/>
              <a:buNone/>
            </a:pPr>
            <a:r>
              <a:t/>
            </a:r>
            <a:endParaRPr b="1" i="0" sz="2800" u="none">
              <a:solidFill>
                <a:schemeClr val="dk1"/>
              </a:solidFill>
              <a:latin typeface="Century Gothic"/>
              <a:ea typeface="Century Gothic"/>
              <a:cs typeface="Century Gothic"/>
              <a:sym typeface="Century Gothic"/>
            </a:endParaRPr>
          </a:p>
          <a:p>
            <a:pPr indent="-342900" lvl="0" marL="342900" rtl="0" algn="l">
              <a:lnSpc>
                <a:spcPct val="9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Study and evaluate our present member services.</a:t>
            </a:r>
            <a:endParaRPr/>
          </a:p>
          <a:p>
            <a:pPr indent="-342900" lvl="0" marL="342900" rtl="0" algn="l">
              <a:lnSpc>
                <a:spcPct val="9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9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Assess the effectiveness of the present program for membership development.</a:t>
            </a:r>
            <a:endParaRPr/>
          </a:p>
          <a:p>
            <a:pPr indent="-342900" lvl="0" marL="342900" rtl="0" algn="l">
              <a:lnSpc>
                <a:spcPct val="9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9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Coordinate with the publication and other committees, as necessary to keep members aware of development on membership growth as well as new programs that will attract membership.</a:t>
            </a:r>
            <a:endParaRPr/>
          </a:p>
          <a:p>
            <a:pPr indent="-342900" lvl="0" marL="342900" rtl="0" algn="l">
              <a:lnSpc>
                <a:spcPct val="9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9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Develop the Committee’s Plans and Budget for approval by the Liaison Director and for submission during the Annual Planning Conference.</a:t>
            </a:r>
            <a:endParaRPr/>
          </a:p>
          <a:p>
            <a:pPr indent="-215900" lvl="0" marL="342900" rtl="0" algn="l">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8" name="Shape 538"/>
        <p:cNvGrpSpPr/>
        <p:nvPr/>
      </p:nvGrpSpPr>
      <p:grpSpPr>
        <a:xfrm>
          <a:off x="0" y="0"/>
          <a:ext cx="0" cy="0"/>
          <a:chOff x="0" y="0"/>
          <a:chExt cx="0" cy="0"/>
        </a:xfrm>
      </p:grpSpPr>
      <p:sp>
        <p:nvSpPr>
          <p:cNvPr id="539" name="Google Shape;539;p94"/>
          <p:cNvSpPr txBox="1"/>
          <p:nvPr>
            <p:ph idx="4294967295" type="title"/>
          </p:nvPr>
        </p:nvSpPr>
        <p:spPr>
          <a:xfrm>
            <a:off x="457200" y="427037"/>
            <a:ext cx="8229600" cy="7921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Century Gothic"/>
              <a:buNone/>
            </a:pPr>
            <a:r>
              <a:rPr b="1" i="0" lang="en-US" sz="4000" u="none">
                <a:solidFill>
                  <a:schemeClr val="dk2"/>
                </a:solidFill>
                <a:latin typeface="Century Gothic"/>
                <a:ea typeface="Century Gothic"/>
                <a:cs typeface="Century Gothic"/>
                <a:sym typeface="Century Gothic"/>
              </a:rPr>
              <a:t>Publication</a:t>
            </a:r>
            <a:br>
              <a:rPr b="0" i="0" lang="en-US" sz="4000" u="none">
                <a:solidFill>
                  <a:schemeClr val="dk2"/>
                </a:solidFill>
                <a:latin typeface="Century Gothic"/>
                <a:ea typeface="Century Gothic"/>
                <a:cs typeface="Century Gothic"/>
                <a:sym typeface="Century Gothic"/>
              </a:rPr>
            </a:br>
            <a:r>
              <a:rPr b="0" i="0" lang="en-US" sz="4000" u="none">
                <a:solidFill>
                  <a:schemeClr val="dk2"/>
                </a:solidFill>
                <a:latin typeface="Century Gothic"/>
                <a:ea typeface="Century Gothic"/>
                <a:cs typeface="Century Gothic"/>
                <a:sym typeface="Century Gothic"/>
              </a:rPr>
              <a:t>	</a:t>
            </a:r>
            <a:endParaRPr/>
          </a:p>
        </p:txBody>
      </p:sp>
      <p:sp>
        <p:nvSpPr>
          <p:cNvPr id="540" name="Google Shape;540;p94"/>
          <p:cNvSpPr txBox="1"/>
          <p:nvPr>
            <p:ph idx="4294967295" type="body"/>
          </p:nvPr>
        </p:nvSpPr>
        <p:spPr>
          <a:xfrm>
            <a:off x="457200" y="1219200"/>
            <a:ext cx="8229600" cy="53340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This committee is responsible for ensuring that the publications of</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our technical and professional magazines are within our</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professional standards and are delivered to the members on a</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timely and regular basis. It is also responsible for continuously</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creating a web-based presence where the online edition of the</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publication can be assessed and downloaded.  </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Functions: </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Develop a master plan in consultation with the Professional Development and Research and other appropriate committees.</a:t>
            </a:r>
            <a:endParaRPr/>
          </a:p>
          <a:p>
            <a:pPr indent="-215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Solicit materials for publications.</a:t>
            </a:r>
            <a:endParaRPr/>
          </a:p>
          <a:p>
            <a:pPr indent="-215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Undertake all necessary steps for our publications to be released and delivered regularly to our members.</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sp>
        <p:nvSpPr>
          <p:cNvPr id="545" name="Google Shape;545;p95"/>
          <p:cNvSpPr txBox="1"/>
          <p:nvPr>
            <p:ph idx="4294967295" type="title"/>
          </p:nvPr>
        </p:nvSpPr>
        <p:spPr>
          <a:xfrm>
            <a:off x="457200" y="274637"/>
            <a:ext cx="86868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Century Gothic"/>
              <a:buNone/>
            </a:pPr>
            <a:r>
              <a:rPr b="1" i="0" lang="en-US" sz="4000" u="none">
                <a:solidFill>
                  <a:schemeClr val="dk2"/>
                </a:solidFill>
                <a:latin typeface="Century Gothic"/>
                <a:ea typeface="Century Gothic"/>
                <a:cs typeface="Century Gothic"/>
                <a:sym typeface="Century Gothic"/>
              </a:rPr>
              <a:t>Review of Policies and Procedures</a:t>
            </a:r>
            <a:r>
              <a:rPr b="0" i="0" lang="en-US" sz="4000" u="none">
                <a:solidFill>
                  <a:schemeClr val="dk2"/>
                </a:solidFill>
                <a:latin typeface="Arial"/>
                <a:ea typeface="Arial"/>
                <a:cs typeface="Arial"/>
                <a:sym typeface="Arial"/>
              </a:rPr>
              <a:t> </a:t>
            </a:r>
            <a:endParaRPr/>
          </a:p>
        </p:txBody>
      </p:sp>
      <p:sp>
        <p:nvSpPr>
          <p:cNvPr id="546" name="Google Shape;546;p95"/>
          <p:cNvSpPr txBox="1"/>
          <p:nvPr>
            <p:ph idx="4294967295"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The  Committee is tasked to undertake all the necessary steps to</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promote an understanding of our policies and procedures.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Functions: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Develop the necessary course materials to cover an understanding of our policies and procedures.</a:t>
            </a:r>
            <a:endParaRPr/>
          </a:p>
          <a:p>
            <a:pPr indent="-215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Review our policies and procedures as to its consistency.</a:t>
            </a:r>
            <a:endParaRPr/>
          </a:p>
          <a:p>
            <a:pPr indent="-215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Schedule a series of chapter visits or regional visits to promote an understanding of the different chapter manuals.</a:t>
            </a:r>
            <a:endParaRPr/>
          </a:p>
          <a:p>
            <a:pPr indent="-215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Develop the Committee’s Plans and Budget  for approval by the Liaison Director and for submission to during the Annual Planning Conference.</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0" name="Shape 550"/>
        <p:cNvGrpSpPr/>
        <p:nvPr/>
      </p:nvGrpSpPr>
      <p:grpSpPr>
        <a:xfrm>
          <a:off x="0" y="0"/>
          <a:ext cx="0" cy="0"/>
          <a:chOff x="0" y="0"/>
          <a:chExt cx="0" cy="0"/>
        </a:xfrm>
      </p:grpSpPr>
      <p:sp>
        <p:nvSpPr>
          <p:cNvPr id="551" name="Google Shape;551;p96"/>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Century Gothic"/>
              <a:buNone/>
            </a:pPr>
            <a:r>
              <a:rPr b="1" i="0" lang="en-US" sz="4000" u="none">
                <a:solidFill>
                  <a:schemeClr val="dk2"/>
                </a:solidFill>
                <a:latin typeface="Century Gothic"/>
                <a:ea typeface="Century Gothic"/>
                <a:cs typeface="Century Gothic"/>
                <a:sym typeface="Century Gothic"/>
              </a:rPr>
              <a:t>International Affairs</a:t>
            </a:r>
            <a:r>
              <a:rPr b="0" i="0" lang="en-US" sz="4400" u="none">
                <a:solidFill>
                  <a:schemeClr val="dk2"/>
                </a:solidFill>
                <a:latin typeface="Arial"/>
                <a:ea typeface="Arial"/>
                <a:cs typeface="Arial"/>
                <a:sym typeface="Arial"/>
              </a:rPr>
              <a:t> </a:t>
            </a:r>
            <a:endParaRPr/>
          </a:p>
        </p:txBody>
      </p:sp>
      <p:sp>
        <p:nvSpPr>
          <p:cNvPr id="552" name="Google Shape;552;p96"/>
          <p:cNvSpPr txBox="1"/>
          <p:nvPr>
            <p:ph idx="4294967295" type="body"/>
          </p:nvPr>
        </p:nvSpPr>
        <p:spPr>
          <a:xfrm>
            <a:off x="457200" y="1371600"/>
            <a:ext cx="8229600" cy="53340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The Committee is tasked to set up directions for PICPA’s participation in</a:t>
            </a:r>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international affairs and to ensure PICPA’s ability in meeting with the international</a:t>
            </a:r>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requirements. </a:t>
            </a:r>
            <a:endParaRPr/>
          </a:p>
          <a:p>
            <a:pPr indent="-2413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160"/>
              </a:spcBef>
              <a:spcAft>
                <a:spcPts val="0"/>
              </a:spcAft>
              <a:buClr>
                <a:schemeClr val="dk1"/>
              </a:buClr>
              <a:buSzPts val="800"/>
              <a:buFont typeface="Century Gothic"/>
              <a:buNone/>
            </a:pPr>
            <a:r>
              <a:rPr b="0" i="0" lang="en-US" sz="800" u="none">
                <a:solidFill>
                  <a:schemeClr val="dk1"/>
                </a:solidFill>
                <a:latin typeface="Century Gothic"/>
                <a:ea typeface="Century Gothic"/>
                <a:cs typeface="Century Gothic"/>
                <a:sym typeface="Century Gothic"/>
              </a:rPr>
              <a:t>	</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6" name="Shape 556"/>
        <p:cNvGrpSpPr/>
        <p:nvPr/>
      </p:nvGrpSpPr>
      <p:grpSpPr>
        <a:xfrm>
          <a:off x="0" y="0"/>
          <a:ext cx="0" cy="0"/>
          <a:chOff x="0" y="0"/>
          <a:chExt cx="0" cy="0"/>
        </a:xfrm>
      </p:grpSpPr>
      <p:sp>
        <p:nvSpPr>
          <p:cNvPr id="557" name="Google Shape;557;p97"/>
          <p:cNvSpPr txBox="1"/>
          <p:nvPr>
            <p:ph idx="4294967295" type="body"/>
          </p:nvPr>
        </p:nvSpPr>
        <p:spPr>
          <a:xfrm>
            <a:off x="457200" y="228600"/>
            <a:ext cx="8229600" cy="66294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000"/>
              <a:buFont typeface="Century Gothic"/>
              <a:buNone/>
            </a:pPr>
            <a:r>
              <a:rPr b="1" i="0" lang="en-US" sz="2000" u="none">
                <a:solidFill>
                  <a:schemeClr val="dk1"/>
                </a:solidFill>
                <a:latin typeface="Century Gothic"/>
                <a:ea typeface="Century Gothic"/>
                <a:cs typeface="Century Gothic"/>
                <a:sym typeface="Century Gothic"/>
              </a:rPr>
              <a:t>International Affairs functions (cont.)</a:t>
            </a:r>
            <a:endParaRPr/>
          </a:p>
          <a:p>
            <a:pPr indent="-342900" lvl="0" marL="342900" rtl="0" algn="l">
              <a:lnSpc>
                <a:spcPct val="80000"/>
              </a:lnSpc>
              <a:spcBef>
                <a:spcPts val="400"/>
              </a:spcBef>
              <a:spcAft>
                <a:spcPts val="0"/>
              </a:spcAft>
              <a:buClr>
                <a:schemeClr val="dk1"/>
              </a:buClr>
              <a:buSzPts val="2000"/>
              <a:buFont typeface="Arial"/>
              <a:buNone/>
            </a:pPr>
            <a:r>
              <a:t/>
            </a:r>
            <a:endParaRPr b="1"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Functions: </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Evaluate PICPA’s standing, participation and relationship with international and regional professional bodies, committees and conferences.</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Set up an International Affairs division in PICPA.</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Identify and monitor international and regional developments and events and inform the Board of their assessments.</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Prepare briefing documents and/or PICPA position on issues that are most likely to be discussed in international events and activities.</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Identify and recommend PICPA leaders who can be designated as PICPA’s representative to international and regional bodies.</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Nominate outstanding CPAs in International affairs and relations.</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Keep PICPA members current of international and regional developments through our publications and website.</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Char char="•"/>
            </a:pPr>
            <a:r>
              <a:rPr b="0" i="0" lang="en-US" sz="1600" u="none">
                <a:solidFill>
                  <a:schemeClr val="dk1"/>
                </a:solidFill>
                <a:latin typeface="Century Gothic"/>
                <a:ea typeface="Century Gothic"/>
                <a:cs typeface="Century Gothic"/>
                <a:sym typeface="Century Gothic"/>
              </a:rPr>
              <a:t>Develop the Committee’s Plans and Budget for approval by the Liaison Director and for submission during the Annual Planning Conference.</a:t>
            </a:r>
            <a:endParaRPr/>
          </a:p>
          <a:p>
            <a:pPr indent="-241300" lvl="0" marL="342900" rtl="0" algn="l">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1" name="Shape 561"/>
        <p:cNvGrpSpPr/>
        <p:nvPr/>
      </p:nvGrpSpPr>
      <p:grpSpPr>
        <a:xfrm>
          <a:off x="0" y="0"/>
          <a:ext cx="0" cy="0"/>
          <a:chOff x="0" y="0"/>
          <a:chExt cx="0" cy="0"/>
        </a:xfrm>
      </p:grpSpPr>
      <p:sp>
        <p:nvSpPr>
          <p:cNvPr id="562" name="Google Shape;562;p98"/>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Century Gothic"/>
              <a:buNone/>
            </a:pPr>
            <a:r>
              <a:rPr b="1" i="0" lang="en-US" sz="4400" u="none">
                <a:solidFill>
                  <a:schemeClr val="dk2"/>
                </a:solidFill>
                <a:latin typeface="Century Gothic"/>
                <a:ea typeface="Century Gothic"/>
                <a:cs typeface="Century Gothic"/>
                <a:sym typeface="Century Gothic"/>
              </a:rPr>
              <a:t>Special Events Committee</a:t>
            </a:r>
            <a:r>
              <a:rPr b="0" i="0" lang="en-US" sz="4400" u="none">
                <a:solidFill>
                  <a:schemeClr val="dk2"/>
                </a:solidFill>
                <a:latin typeface="Arial"/>
                <a:ea typeface="Arial"/>
                <a:cs typeface="Arial"/>
                <a:sym typeface="Arial"/>
              </a:rPr>
              <a:t> </a:t>
            </a:r>
            <a:endParaRPr/>
          </a:p>
        </p:txBody>
      </p:sp>
      <p:sp>
        <p:nvSpPr>
          <p:cNvPr id="563" name="Google Shape;563;p98"/>
          <p:cNvSpPr txBox="1"/>
          <p:nvPr>
            <p:ph idx="4294967295"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This Committee is tasked to create events that will support the various activities of the Institute and the fundraising scheme as well . This event supports the AWC , the ANC and similar undertakings.</a:t>
            </a:r>
            <a:endParaRPr/>
          </a:p>
          <a:p>
            <a:pPr indent="-342900" lvl="0" marL="342900" rtl="0" algn="l">
              <a:lnSpc>
                <a:spcPct val="80000"/>
              </a:lnSpc>
              <a:spcBef>
                <a:spcPts val="480"/>
              </a:spcBef>
              <a:spcAft>
                <a:spcPts val="0"/>
              </a:spcAft>
              <a:buClr>
                <a:schemeClr val="dk1"/>
              </a:buClr>
              <a:buSzPts val="2400"/>
              <a:buFont typeface="Century Gothic"/>
              <a:buNone/>
            </a:pPr>
            <a:r>
              <a:rPr b="0" i="0" lang="en-US" sz="24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Coordinate with the various committees and determine the extent of participation of  this Committee in their respective activities.</a:t>
            </a:r>
            <a:endParaRPr/>
          </a:p>
          <a:p>
            <a:pPr indent="-342900" lvl="0" marL="342900" rtl="0" algn="l">
              <a:lnSpc>
                <a:spcPct val="8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Prepare plan for each event and budget for approval.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7" name="Shape 567"/>
        <p:cNvGrpSpPr/>
        <p:nvPr/>
      </p:nvGrpSpPr>
      <p:grpSpPr>
        <a:xfrm>
          <a:off x="0" y="0"/>
          <a:ext cx="0" cy="0"/>
          <a:chOff x="0" y="0"/>
          <a:chExt cx="0" cy="0"/>
        </a:xfrm>
      </p:grpSpPr>
      <p:sp>
        <p:nvSpPr>
          <p:cNvPr id="568" name="Google Shape;568;p99"/>
          <p:cNvSpPr txBox="1"/>
          <p:nvPr>
            <p:ph idx="4294967295" type="title"/>
          </p:nvPr>
        </p:nvSpPr>
        <p:spPr>
          <a:xfrm>
            <a:off x="457200" y="274637"/>
            <a:ext cx="86868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entury Gothic"/>
              <a:buNone/>
            </a:pPr>
            <a:r>
              <a:rPr b="1" i="0" lang="en-US" sz="3600" u="none">
                <a:solidFill>
                  <a:schemeClr val="dk2"/>
                </a:solidFill>
                <a:latin typeface="Century Gothic"/>
                <a:ea typeface="Century Gothic"/>
                <a:cs typeface="Century Gothic"/>
                <a:sym typeface="Century Gothic"/>
              </a:rPr>
              <a:t>Committee on Cooperative Development</a:t>
            </a:r>
            <a:endParaRPr/>
          </a:p>
        </p:txBody>
      </p:sp>
      <p:sp>
        <p:nvSpPr>
          <p:cNvPr id="569" name="Google Shape;569;p99"/>
          <p:cNvSpPr txBox="1"/>
          <p:nvPr>
            <p:ph idx="4294967295" type="body"/>
          </p:nvPr>
        </p:nvSpPr>
        <p:spPr>
          <a:xfrm>
            <a:off x="457200" y="1600200"/>
            <a:ext cx="8229600" cy="49530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The PICPA National Committee on Cooperative Development</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was created to faithfully commit itself to the development of the</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cooperative movement as a vital tool for economic growth. </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Functions: </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Provide link between the PICPA and various agencies and organizations on issues involving  the cooperative movement as well as the accountancy profession.</a:t>
            </a:r>
            <a:endParaRPr/>
          </a:p>
          <a:p>
            <a:pPr indent="-215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Disseminate vital information to the CPAs concerning developments in the cooperative sector in the areas of financial reporting, taxation and  good governance, among others.</a:t>
            </a:r>
            <a:endParaRPr/>
          </a:p>
          <a:p>
            <a:pPr indent="-215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Initiate and participate in activities which are aimed at enhancing the Cooperative as a business entity.</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3" name="Shape 573"/>
        <p:cNvGrpSpPr/>
        <p:nvPr/>
      </p:nvGrpSpPr>
      <p:grpSpPr>
        <a:xfrm>
          <a:off x="0" y="0"/>
          <a:ext cx="0" cy="0"/>
          <a:chOff x="0" y="0"/>
          <a:chExt cx="0" cy="0"/>
        </a:xfrm>
      </p:grpSpPr>
      <p:sp>
        <p:nvSpPr>
          <p:cNvPr id="574" name="Google Shape;574;p100"/>
          <p:cNvSpPr txBox="1"/>
          <p:nvPr>
            <p:ph idx="4294967295" type="body"/>
          </p:nvPr>
        </p:nvSpPr>
        <p:spPr>
          <a:xfrm>
            <a:off x="381000" y="427037"/>
            <a:ext cx="8686800" cy="58975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3200"/>
              <a:buFont typeface="Century Gothic"/>
              <a:buNone/>
            </a:pPr>
            <a:r>
              <a:rPr b="1" i="0" lang="en-US" sz="3200" u="none">
                <a:solidFill>
                  <a:schemeClr val="dk1"/>
                </a:solidFill>
                <a:latin typeface="Century Gothic"/>
                <a:ea typeface="Century Gothic"/>
                <a:cs typeface="Century Gothic"/>
                <a:sym typeface="Century Gothic"/>
              </a:rPr>
              <a:t>Committee on Cooperative Development</a:t>
            </a:r>
            <a:endParaRPr/>
          </a:p>
          <a:p>
            <a:pPr indent="-342900" lvl="0" marL="342900" rtl="0" algn="l">
              <a:lnSpc>
                <a:spcPct val="80000"/>
              </a:lnSpc>
              <a:spcBef>
                <a:spcPts val="640"/>
              </a:spcBef>
              <a:spcAft>
                <a:spcPts val="0"/>
              </a:spcAft>
              <a:buClr>
                <a:schemeClr val="dk1"/>
              </a:buClr>
              <a:buSzPts val="3200"/>
              <a:buFont typeface="Century Gothic"/>
              <a:buNone/>
            </a:pPr>
            <a:r>
              <a:rPr b="1" i="0" lang="en-US" sz="3200" u="none">
                <a:solidFill>
                  <a:schemeClr val="dk1"/>
                </a:solidFill>
                <a:latin typeface="Century Gothic"/>
                <a:ea typeface="Century Gothic"/>
                <a:cs typeface="Century Gothic"/>
                <a:sym typeface="Century Gothic"/>
              </a:rPr>
              <a:t>Functions (cont.)</a:t>
            </a:r>
            <a:endParaRPr/>
          </a:p>
          <a:p>
            <a:pPr indent="-342900" lvl="0" marL="342900" rtl="0" algn="l">
              <a:lnSpc>
                <a:spcPct val="80000"/>
              </a:lnSpc>
              <a:spcBef>
                <a:spcPts val="640"/>
              </a:spcBef>
              <a:spcAft>
                <a:spcPts val="0"/>
              </a:spcAft>
              <a:buClr>
                <a:schemeClr val="dk1"/>
              </a:buClr>
              <a:buSzPts val="3200"/>
              <a:buFont typeface="Arial"/>
              <a:buNone/>
            </a:pPr>
            <a:r>
              <a:t/>
            </a:r>
            <a:endParaRPr b="0" i="0" sz="32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Continue our project for the alignment of reporting accounting standards, and set up standards for accounts peculiar to cooperatives. </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Initiate the undertaking a Memorandum of Agreement between PICPA and the Cooperative Development Authority.</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Participate in the formulation of accreditation guidelines for cooperative external auditors.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Design training programs for CPAs involved in cooperative auditing. </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Formulate advocacies for the development of the cooperative movement.</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Develop the Committee’s Plans and Budget for approval by the Liaison Director and for submission during the Annual Planning Conference.</a:t>
            </a:r>
            <a:endParaRPr/>
          </a:p>
          <a:p>
            <a:pPr indent="-228600" lvl="0" marL="342900" rtl="0" algn="l">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8" name="Shape 578"/>
        <p:cNvGrpSpPr/>
        <p:nvPr/>
      </p:nvGrpSpPr>
      <p:grpSpPr>
        <a:xfrm>
          <a:off x="0" y="0"/>
          <a:ext cx="0" cy="0"/>
          <a:chOff x="0" y="0"/>
          <a:chExt cx="0" cy="0"/>
        </a:xfrm>
      </p:grpSpPr>
      <p:sp>
        <p:nvSpPr>
          <p:cNvPr id="579" name="Google Shape;579;p101"/>
          <p:cNvSpPr txBox="1"/>
          <p:nvPr>
            <p:ph idx="4294967295" type="title"/>
          </p:nvPr>
        </p:nvSpPr>
        <p:spPr>
          <a:xfrm>
            <a:off x="457200" y="350837"/>
            <a:ext cx="8686800" cy="10207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entury Gothic"/>
              <a:buNone/>
            </a:pPr>
            <a:r>
              <a:rPr b="1" i="0" lang="en-US" sz="3600" u="none">
                <a:solidFill>
                  <a:schemeClr val="dk2"/>
                </a:solidFill>
                <a:latin typeface="Century Gothic"/>
                <a:ea typeface="Century Gothic"/>
                <a:cs typeface="Century Gothic"/>
                <a:sym typeface="Century Gothic"/>
              </a:rPr>
              <a:t>Sustainability Reporting and Assurance</a:t>
            </a:r>
            <a:r>
              <a:rPr b="0" i="0" lang="en-US" sz="4000" u="none">
                <a:solidFill>
                  <a:schemeClr val="dk2"/>
                </a:solidFill>
                <a:latin typeface="Arial"/>
                <a:ea typeface="Arial"/>
                <a:cs typeface="Arial"/>
                <a:sym typeface="Arial"/>
              </a:rPr>
              <a:t> </a:t>
            </a:r>
            <a:endParaRPr/>
          </a:p>
        </p:txBody>
      </p:sp>
      <p:sp>
        <p:nvSpPr>
          <p:cNvPr id="580" name="Google Shape;580;p101"/>
          <p:cNvSpPr txBox="1"/>
          <p:nvPr>
            <p:ph idx="4294967295" type="body"/>
          </p:nvPr>
        </p:nvSpPr>
        <p:spPr>
          <a:xfrm>
            <a:off x="457200" y="1676400"/>
            <a:ext cx="8229600" cy="52578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The accounting community, through IFAC and other accounting</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professional organizations, is participating in GRI’s multi</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stakeholders approach in creating and reviewing a set of</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sustainability reporting guideline, the latest of which was released</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in October 2006. </a:t>
            </a:r>
            <a:endParaRPr/>
          </a:p>
          <a:p>
            <a:pPr indent="-2286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Functions: </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Promote to the corporate sector and the accounting community the growing business importance of environmental and social issues.</a:t>
            </a:r>
            <a:endParaRPr/>
          </a:p>
          <a:p>
            <a:pPr indent="-215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Play a key role in promoting Sustainability Reporting and Assurance practices in the Philippines.</a:t>
            </a:r>
            <a:endParaRPr/>
          </a:p>
          <a:p>
            <a:pPr indent="-215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Make available updated information about relevant fields.</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1"/>
          <p:cNvSpPr txBox="1"/>
          <p:nvPr>
            <p:ph idx="4294967295" type="title"/>
          </p:nvPr>
        </p:nvSpPr>
        <p:spPr>
          <a:xfrm>
            <a:off x="457200" y="473075"/>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Century Gothic"/>
              <a:buNone/>
            </a:pPr>
            <a:r>
              <a:rPr b="1" i="0" lang="en-US" sz="4400" u="none">
                <a:solidFill>
                  <a:schemeClr val="dk2"/>
                </a:solidFill>
                <a:latin typeface="Century Gothic"/>
                <a:ea typeface="Century Gothic"/>
                <a:cs typeface="Century Gothic"/>
                <a:sym typeface="Century Gothic"/>
              </a:rPr>
              <a:t>Sectoral Representation</a:t>
            </a:r>
            <a:endParaRPr/>
          </a:p>
        </p:txBody>
      </p:sp>
      <p:sp>
        <p:nvSpPr>
          <p:cNvPr id="136" name="Google Shape;136;p21"/>
          <p:cNvSpPr txBox="1"/>
          <p:nvPr>
            <p:ph idx="4294967295" type="body"/>
          </p:nvPr>
        </p:nvSpPr>
        <p:spPr>
          <a:xfrm>
            <a:off x="457200" y="1798637"/>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Century Gothic"/>
              <a:buChar char="•"/>
            </a:pPr>
            <a:r>
              <a:rPr b="0" i="0" lang="en-US" sz="3200" u="none">
                <a:solidFill>
                  <a:schemeClr val="dk1"/>
                </a:solidFill>
                <a:latin typeface="Century Gothic"/>
                <a:ea typeface="Century Gothic"/>
                <a:cs typeface="Century Gothic"/>
                <a:sym typeface="Century Gothic"/>
              </a:rPr>
              <a:t>CPAs in Public Practice</a:t>
            </a:r>
            <a:endParaRPr/>
          </a:p>
          <a:p>
            <a:pPr indent="-342900" lvl="0" marL="342900" rtl="0" algn="l">
              <a:lnSpc>
                <a:spcPct val="100000"/>
              </a:lnSpc>
              <a:spcBef>
                <a:spcPts val="640"/>
              </a:spcBef>
              <a:spcAft>
                <a:spcPts val="0"/>
              </a:spcAft>
              <a:buClr>
                <a:schemeClr val="dk1"/>
              </a:buClr>
              <a:buSzPts val="3200"/>
              <a:buFont typeface="Century Gothic"/>
              <a:buChar char="•"/>
            </a:pPr>
            <a:r>
              <a:rPr b="0" i="0" lang="en-US" sz="3200" u="none">
                <a:solidFill>
                  <a:schemeClr val="dk1"/>
                </a:solidFill>
                <a:latin typeface="Century Gothic"/>
                <a:ea typeface="Century Gothic"/>
                <a:cs typeface="Century Gothic"/>
                <a:sym typeface="Century Gothic"/>
              </a:rPr>
              <a:t>CPAs in Commerce and Industry</a:t>
            </a:r>
            <a:endParaRPr/>
          </a:p>
          <a:p>
            <a:pPr indent="-342900" lvl="0" marL="342900" rtl="0" algn="l">
              <a:lnSpc>
                <a:spcPct val="100000"/>
              </a:lnSpc>
              <a:spcBef>
                <a:spcPts val="640"/>
              </a:spcBef>
              <a:spcAft>
                <a:spcPts val="0"/>
              </a:spcAft>
              <a:buClr>
                <a:schemeClr val="dk1"/>
              </a:buClr>
              <a:buSzPts val="3200"/>
              <a:buFont typeface="Century Gothic"/>
              <a:buChar char="•"/>
            </a:pPr>
            <a:r>
              <a:rPr b="0" i="0" lang="en-US" sz="3200" u="none">
                <a:solidFill>
                  <a:schemeClr val="dk1"/>
                </a:solidFill>
                <a:latin typeface="Century Gothic"/>
                <a:ea typeface="Century Gothic"/>
                <a:cs typeface="Century Gothic"/>
                <a:sym typeface="Century Gothic"/>
              </a:rPr>
              <a:t>CPAs in Education</a:t>
            </a:r>
            <a:endParaRPr/>
          </a:p>
          <a:p>
            <a:pPr indent="-342900" lvl="0" marL="342900" rtl="0" algn="l">
              <a:lnSpc>
                <a:spcPct val="100000"/>
              </a:lnSpc>
              <a:spcBef>
                <a:spcPts val="640"/>
              </a:spcBef>
              <a:spcAft>
                <a:spcPts val="0"/>
              </a:spcAft>
              <a:buClr>
                <a:schemeClr val="dk1"/>
              </a:buClr>
              <a:buSzPts val="3200"/>
              <a:buFont typeface="Century Gothic"/>
              <a:buChar char="•"/>
            </a:pPr>
            <a:r>
              <a:rPr b="0" i="0" lang="en-US" sz="3200" u="none">
                <a:solidFill>
                  <a:schemeClr val="dk1"/>
                </a:solidFill>
                <a:latin typeface="Century Gothic"/>
                <a:ea typeface="Century Gothic"/>
                <a:cs typeface="Century Gothic"/>
                <a:sym typeface="Century Gothic"/>
              </a:rPr>
              <a:t>CPAs in Government</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4" name="Shape 584"/>
        <p:cNvGrpSpPr/>
        <p:nvPr/>
      </p:nvGrpSpPr>
      <p:grpSpPr>
        <a:xfrm>
          <a:off x="0" y="0"/>
          <a:ext cx="0" cy="0"/>
          <a:chOff x="0" y="0"/>
          <a:chExt cx="0" cy="0"/>
        </a:xfrm>
      </p:grpSpPr>
      <p:sp>
        <p:nvSpPr>
          <p:cNvPr id="585" name="Google Shape;585;p102"/>
          <p:cNvSpPr txBox="1"/>
          <p:nvPr>
            <p:ph idx="4294967295" type="body"/>
          </p:nvPr>
        </p:nvSpPr>
        <p:spPr>
          <a:xfrm>
            <a:off x="457200" y="350837"/>
            <a:ext cx="8229600" cy="58975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3200"/>
              <a:buFont typeface="Century Gothic"/>
              <a:buNone/>
            </a:pPr>
            <a:r>
              <a:rPr b="1" i="0" lang="en-US" sz="3200" u="none">
                <a:solidFill>
                  <a:schemeClr val="dk1"/>
                </a:solidFill>
                <a:latin typeface="Century Gothic"/>
                <a:ea typeface="Century Gothic"/>
                <a:cs typeface="Century Gothic"/>
                <a:sym typeface="Century Gothic"/>
              </a:rPr>
              <a:t>Sustainability Reporting and Assurance</a:t>
            </a:r>
            <a:endParaRPr/>
          </a:p>
          <a:p>
            <a:pPr indent="-342900" lvl="0" marL="342900" rtl="0" algn="l">
              <a:lnSpc>
                <a:spcPct val="80000"/>
              </a:lnSpc>
              <a:spcBef>
                <a:spcPts val="640"/>
              </a:spcBef>
              <a:spcAft>
                <a:spcPts val="0"/>
              </a:spcAft>
              <a:buClr>
                <a:schemeClr val="dk1"/>
              </a:buClr>
              <a:buSzPts val="3200"/>
              <a:buFont typeface="Century Gothic"/>
              <a:buNone/>
            </a:pPr>
            <a:r>
              <a:rPr b="1" i="0" lang="en-US" sz="3200" u="none">
                <a:solidFill>
                  <a:schemeClr val="dk1"/>
                </a:solidFill>
                <a:latin typeface="Century Gothic"/>
                <a:ea typeface="Century Gothic"/>
                <a:cs typeface="Century Gothic"/>
                <a:sym typeface="Century Gothic"/>
              </a:rPr>
              <a:t>(cont.)</a:t>
            </a:r>
            <a:endParaRPr/>
          </a:p>
          <a:p>
            <a:pPr indent="-342900" lvl="0" marL="342900" rtl="0" algn="l">
              <a:lnSpc>
                <a:spcPct val="80000"/>
              </a:lnSpc>
              <a:spcBef>
                <a:spcPts val="640"/>
              </a:spcBef>
              <a:spcAft>
                <a:spcPts val="0"/>
              </a:spcAft>
              <a:buClr>
                <a:schemeClr val="dk1"/>
              </a:buClr>
              <a:buSzPts val="3200"/>
              <a:buFont typeface="Arial"/>
              <a:buNone/>
            </a:pPr>
            <a:r>
              <a:t/>
            </a:r>
            <a:endParaRPr b="1" i="0" sz="3200" u="none">
              <a:solidFill>
                <a:schemeClr val="dk1"/>
              </a:solidFill>
              <a:latin typeface="Century Gothic"/>
              <a:ea typeface="Century Gothic"/>
              <a:cs typeface="Century Gothic"/>
              <a:sym typeface="Century Gothic"/>
            </a:endParaRPr>
          </a:p>
          <a:p>
            <a:pPr indent="-342900" lvl="0" marL="342900" rtl="0" algn="l">
              <a:lnSpc>
                <a:spcPct val="80000"/>
              </a:lnSpc>
              <a:spcBef>
                <a:spcPts val="320"/>
              </a:spcBef>
              <a:spcAft>
                <a:spcPts val="0"/>
              </a:spcAft>
              <a:buClr>
                <a:schemeClr val="dk1"/>
              </a:buClr>
              <a:buSzPts val="1600"/>
              <a:buFont typeface="Century Gothic"/>
              <a:buNone/>
            </a:pPr>
            <a:r>
              <a:rPr b="0" i="0" lang="en-US" sz="1600" u="none">
                <a:solidFill>
                  <a:schemeClr val="dk1"/>
                </a:solidFill>
                <a:latin typeface="Century Gothic"/>
                <a:ea typeface="Century Gothic"/>
                <a:cs typeface="Century Gothic"/>
                <a:sym typeface="Century Gothic"/>
              </a:rPr>
              <a:t>Functions:</a:t>
            </a:r>
            <a:endParaRPr/>
          </a:p>
          <a:p>
            <a:pPr indent="-342900" lvl="0" marL="342900" rtl="0" algn="l">
              <a:lnSpc>
                <a:spcPct val="80000"/>
              </a:lnSpc>
              <a:spcBef>
                <a:spcPts val="320"/>
              </a:spcBef>
              <a:spcAft>
                <a:spcPts val="0"/>
              </a:spcAft>
              <a:buClr>
                <a:schemeClr val="dk1"/>
              </a:buClr>
              <a:buSzPts val="1600"/>
              <a:buFont typeface="Arial"/>
              <a:buNone/>
            </a:pPr>
            <a:r>
              <a:t/>
            </a:r>
            <a:endParaRPr b="0" i="0" sz="16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Participate in the forthcoming activities of the Global Reporting Initiatives (GRI).</a:t>
            </a:r>
            <a:endParaRPr/>
          </a:p>
          <a:p>
            <a:pPr indent="-2286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Explore the possibility of recognizing Filipino companies issuing Sustainability Reports.</a:t>
            </a:r>
            <a:endParaRPr/>
          </a:p>
          <a:p>
            <a:pPr indent="-2286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Work with various PICPA sectors to provide updated information on identified topics. </a:t>
            </a:r>
            <a:endParaRPr/>
          </a:p>
          <a:p>
            <a:pPr indent="-2286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Lead PICPA activities for environmental causes.</a:t>
            </a:r>
            <a:endParaRPr/>
          </a:p>
          <a:p>
            <a:pPr indent="-2286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Develop the Committee’s Plans and Budget for approval by the Liaison Director and for submission during the Annual Planning Conference. </a:t>
            </a:r>
            <a:endParaRPr/>
          </a:p>
          <a:p>
            <a:pPr indent="-228600" lvl="0" marL="342900" rtl="0" algn="l">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9" name="Shape 589"/>
        <p:cNvGrpSpPr/>
        <p:nvPr/>
      </p:nvGrpSpPr>
      <p:grpSpPr>
        <a:xfrm>
          <a:off x="0" y="0"/>
          <a:ext cx="0" cy="0"/>
          <a:chOff x="0" y="0"/>
          <a:chExt cx="0" cy="0"/>
        </a:xfrm>
      </p:grpSpPr>
      <p:sp>
        <p:nvSpPr>
          <p:cNvPr id="590" name="Google Shape;590;p103"/>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entury Gothic"/>
              <a:buNone/>
            </a:pPr>
            <a:r>
              <a:rPr b="1" i="0" lang="en-US" sz="3600" u="none">
                <a:solidFill>
                  <a:schemeClr val="dk2"/>
                </a:solidFill>
                <a:latin typeface="Century Gothic"/>
                <a:ea typeface="Century Gothic"/>
                <a:cs typeface="Century Gothic"/>
                <a:sym typeface="Century Gothic"/>
              </a:rPr>
              <a:t>Long Range Planning Board</a:t>
            </a:r>
            <a:r>
              <a:rPr b="0" i="0" lang="en-US" sz="4400" u="none">
                <a:solidFill>
                  <a:schemeClr val="dk2"/>
                </a:solidFill>
                <a:latin typeface="Arial"/>
                <a:ea typeface="Arial"/>
                <a:cs typeface="Arial"/>
                <a:sym typeface="Arial"/>
              </a:rPr>
              <a:t> </a:t>
            </a:r>
            <a:endParaRPr/>
          </a:p>
        </p:txBody>
      </p:sp>
      <p:sp>
        <p:nvSpPr>
          <p:cNvPr id="591" name="Google Shape;591;p103"/>
          <p:cNvSpPr txBox="1"/>
          <p:nvPr>
            <p:ph idx="4294967295" type="body"/>
          </p:nvPr>
        </p:nvSpPr>
        <p:spPr>
          <a:xfrm>
            <a:off x="457200" y="1371600"/>
            <a:ext cx="8229600" cy="53340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This Board shall develop plans for the Institute applicable for the</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next five years, subject to yearly review to consider current</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developments in the profession and those decided upon during</a:t>
            </a:r>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the ANC. </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Functions: </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Undertake a visioning conference involving PICPA leaders.</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Initiate and implement a rebranding effort for PICPA.</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Review our Charter and by-laws, the Accountancy Law, the PRC Regulations on CPE and others and recommend amendments, if necessary.</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Review and study the identified issues as abovementioned and provide the course of actions and timetable for implementation.</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5" name="Shape 595"/>
        <p:cNvGrpSpPr/>
        <p:nvPr/>
      </p:nvGrpSpPr>
      <p:grpSpPr>
        <a:xfrm>
          <a:off x="0" y="0"/>
          <a:ext cx="0" cy="0"/>
          <a:chOff x="0" y="0"/>
          <a:chExt cx="0" cy="0"/>
        </a:xfrm>
      </p:grpSpPr>
      <p:sp>
        <p:nvSpPr>
          <p:cNvPr id="596" name="Google Shape;596;p104"/>
          <p:cNvSpPr txBox="1"/>
          <p:nvPr>
            <p:ph idx="4294967295" type="body"/>
          </p:nvPr>
        </p:nvSpPr>
        <p:spPr>
          <a:xfrm>
            <a:off x="457200" y="304800"/>
            <a:ext cx="8229600" cy="58213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4000"/>
              <a:buFont typeface="Century Gothic"/>
              <a:buNone/>
            </a:pPr>
            <a:r>
              <a:rPr b="1" i="0" lang="en-US" sz="4000" u="none">
                <a:solidFill>
                  <a:schemeClr val="dk1"/>
                </a:solidFill>
                <a:latin typeface="Century Gothic"/>
                <a:ea typeface="Century Gothic"/>
                <a:cs typeface="Century Gothic"/>
                <a:sym typeface="Century Gothic"/>
              </a:rPr>
              <a:t>Long Range Planning Board</a:t>
            </a:r>
            <a:endParaRPr/>
          </a:p>
          <a:p>
            <a:pPr indent="-342900" lvl="0" marL="342900" rtl="0" algn="l">
              <a:lnSpc>
                <a:spcPct val="100000"/>
              </a:lnSpc>
              <a:spcBef>
                <a:spcPts val="800"/>
              </a:spcBef>
              <a:spcAft>
                <a:spcPts val="0"/>
              </a:spcAft>
              <a:buClr>
                <a:schemeClr val="dk1"/>
              </a:buClr>
              <a:buSzPts val="4000"/>
              <a:buFont typeface="Century Gothic"/>
              <a:buNone/>
            </a:pPr>
            <a:r>
              <a:rPr b="1" i="0" lang="en-US" sz="4000" u="none">
                <a:solidFill>
                  <a:schemeClr val="dk1"/>
                </a:solidFill>
                <a:latin typeface="Century Gothic"/>
                <a:ea typeface="Century Gothic"/>
                <a:cs typeface="Century Gothic"/>
                <a:sym typeface="Century Gothic"/>
              </a:rPr>
              <a:t>Function (cont.)</a:t>
            </a:r>
            <a:endParaRPr/>
          </a:p>
          <a:p>
            <a:pPr indent="-342900" lvl="0" marL="342900" rtl="0" algn="l">
              <a:lnSpc>
                <a:spcPct val="100000"/>
              </a:lnSpc>
              <a:spcBef>
                <a:spcPts val="800"/>
              </a:spcBef>
              <a:spcAft>
                <a:spcPts val="0"/>
              </a:spcAft>
              <a:buClr>
                <a:schemeClr val="dk1"/>
              </a:buClr>
              <a:buSzPts val="4000"/>
              <a:buFont typeface="Arial"/>
              <a:buNone/>
            </a:pPr>
            <a:r>
              <a:t/>
            </a:r>
            <a:endParaRPr b="1" i="0" sz="4000" u="none">
              <a:solidFill>
                <a:schemeClr val="dk1"/>
              </a:solidFill>
              <a:latin typeface="Century Gothic"/>
              <a:ea typeface="Century Gothic"/>
              <a:cs typeface="Century Gothic"/>
              <a:sym typeface="Century Gothic"/>
            </a:endParaRPr>
          </a:p>
          <a:p>
            <a:pPr indent="-342900" lvl="0" marL="342900" rtl="0" algn="l">
              <a:lnSpc>
                <a:spcPct val="10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Comply with the requirements of our by-laws with the respect to the Long Range Planning Board.</a:t>
            </a:r>
            <a:endParaRPr/>
          </a:p>
          <a:p>
            <a:pPr indent="-215900" lvl="0" marL="34290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10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Develop the Board’s Plans and Budget for approval of the Liaison Director and for submission during the Annual Planning Conference.</a:t>
            </a:r>
            <a:endParaRPr/>
          </a:p>
          <a:p>
            <a:pPr indent="-215900" lvl="0" marL="342900" rtl="0" algn="l">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0" name="Shape 600"/>
        <p:cNvGrpSpPr/>
        <p:nvPr/>
      </p:nvGrpSpPr>
      <p:grpSpPr>
        <a:xfrm>
          <a:off x="0" y="0"/>
          <a:ext cx="0" cy="0"/>
          <a:chOff x="0" y="0"/>
          <a:chExt cx="0" cy="0"/>
        </a:xfrm>
      </p:grpSpPr>
      <p:sp>
        <p:nvSpPr>
          <p:cNvPr id="601" name="Google Shape;601;p105"/>
          <p:cNvSpPr txBox="1"/>
          <p:nvPr>
            <p:ph idx="4294967295" type="title"/>
          </p:nvPr>
        </p:nvSpPr>
        <p:spPr>
          <a:xfrm>
            <a:off x="533400" y="30480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Century Gothic"/>
              <a:buNone/>
            </a:pPr>
            <a:r>
              <a:rPr b="1" i="0" lang="en-US" sz="4000" u="none">
                <a:solidFill>
                  <a:schemeClr val="dk2"/>
                </a:solidFill>
                <a:latin typeface="Century Gothic"/>
                <a:ea typeface="Century Gothic"/>
                <a:cs typeface="Century Gothic"/>
                <a:sym typeface="Century Gothic"/>
              </a:rPr>
              <a:t>Public Affairs</a:t>
            </a:r>
            <a:r>
              <a:rPr b="0" i="0" lang="en-US" sz="4400" u="none">
                <a:solidFill>
                  <a:schemeClr val="dk2"/>
                </a:solidFill>
                <a:latin typeface="Arial"/>
                <a:ea typeface="Arial"/>
                <a:cs typeface="Arial"/>
                <a:sym typeface="Arial"/>
              </a:rPr>
              <a:t> </a:t>
            </a:r>
            <a:endParaRPr/>
          </a:p>
        </p:txBody>
      </p:sp>
      <p:sp>
        <p:nvSpPr>
          <p:cNvPr id="602" name="Google Shape;602;p105"/>
          <p:cNvSpPr txBox="1"/>
          <p:nvPr>
            <p:ph idx="4294967295" type="body"/>
          </p:nvPr>
        </p:nvSpPr>
        <p:spPr>
          <a:xfrm>
            <a:off x="457200" y="1600200"/>
            <a:ext cx="8229600" cy="5105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This committee is tasked to ensure PICPA’s participation in public</a:t>
            </a:r>
            <a:endParaRPr/>
          </a:p>
          <a:p>
            <a:pPr indent="-342900" lvl="0" marL="342900" rtl="0" algn="l">
              <a:lnSpc>
                <a:spcPct val="10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and community affairs that requires the technical expertise of the</a:t>
            </a:r>
            <a:endParaRPr/>
          </a:p>
          <a:p>
            <a:pPr indent="-342900" lvl="0" marL="342900" rtl="0" algn="l">
              <a:lnSpc>
                <a:spcPct val="10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CPA like PBAC, services to cooperatives, promotion of the value</a:t>
            </a:r>
            <a:endParaRPr/>
          </a:p>
          <a:p>
            <a:pPr indent="-342900" lvl="0" marL="342900" rtl="0" algn="l">
              <a:lnSpc>
                <a:spcPct val="10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of accountancy and tax consciousness campaign that will in turn</a:t>
            </a:r>
            <a:endParaRPr/>
          </a:p>
          <a:p>
            <a:pPr indent="-342900" lvl="0" marL="342900" rtl="0" algn="l">
              <a:lnSpc>
                <a:spcPct val="10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create goodwill for the Institute.  </a:t>
            </a:r>
            <a:endParaRPr/>
          </a:p>
          <a:p>
            <a:pPr indent="-342900" lvl="0" marL="342900" rtl="0" algn="l">
              <a:lnSpc>
                <a:spcPct val="10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	</a:t>
            </a:r>
            <a:endParaRPr/>
          </a:p>
          <a:p>
            <a:pPr indent="-342900" lvl="0" marL="342900" rtl="0" algn="l">
              <a:lnSpc>
                <a:spcPct val="10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Functions:</a:t>
            </a:r>
            <a:endParaRPr/>
          </a:p>
          <a:p>
            <a:pPr indent="-342900" lvl="0" marL="34290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10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Formulate plans and programs on effective public relations of PICPA as a national organization.</a:t>
            </a:r>
            <a:endParaRPr/>
          </a:p>
          <a:p>
            <a:pPr indent="-342900" lvl="0" marL="34290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10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Recommend guidelines on public affairs-related activity as entered into by PICPA.</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6" name="Shape 606"/>
        <p:cNvGrpSpPr/>
        <p:nvPr/>
      </p:nvGrpSpPr>
      <p:grpSpPr>
        <a:xfrm>
          <a:off x="0" y="0"/>
          <a:ext cx="0" cy="0"/>
          <a:chOff x="0" y="0"/>
          <a:chExt cx="0" cy="0"/>
        </a:xfrm>
      </p:grpSpPr>
      <p:sp>
        <p:nvSpPr>
          <p:cNvPr id="607" name="Google Shape;607;p106"/>
          <p:cNvSpPr txBox="1"/>
          <p:nvPr>
            <p:ph idx="4294967295" type="body"/>
          </p:nvPr>
        </p:nvSpPr>
        <p:spPr>
          <a:xfrm>
            <a:off x="457200" y="304800"/>
            <a:ext cx="8229600" cy="58213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3200"/>
              <a:buFont typeface="Century Gothic"/>
              <a:buNone/>
            </a:pPr>
            <a:r>
              <a:rPr b="1" i="0" lang="en-US" sz="3200" u="none">
                <a:solidFill>
                  <a:schemeClr val="dk1"/>
                </a:solidFill>
                <a:latin typeface="Century Gothic"/>
                <a:ea typeface="Century Gothic"/>
                <a:cs typeface="Century Gothic"/>
                <a:sym typeface="Century Gothic"/>
              </a:rPr>
              <a:t>Public Affairs Functions (cont.)</a:t>
            </a:r>
            <a:endParaRPr/>
          </a:p>
          <a:p>
            <a:pPr indent="-342900" lvl="0" marL="342900" rtl="0" algn="l">
              <a:lnSpc>
                <a:spcPct val="80000"/>
              </a:lnSpc>
              <a:spcBef>
                <a:spcPts val="640"/>
              </a:spcBef>
              <a:spcAft>
                <a:spcPts val="0"/>
              </a:spcAft>
              <a:buClr>
                <a:schemeClr val="dk1"/>
              </a:buClr>
              <a:buSzPts val="3200"/>
              <a:buFont typeface="Arial"/>
              <a:buNone/>
            </a:pPr>
            <a:r>
              <a:t/>
            </a:r>
            <a:endParaRPr b="1" i="0" sz="32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Devise procedures and terms of reference to cover items such as scope of work, deliverables, timetable and deadline and no clause liability and compliance with existing laws and regulations, if any, whenever PICPA is invited in public affairs work, election or other contests.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Recommend guidelines for implementation of public affairs programs.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Document and publish committee plans and programs of activities and their implementation and make progress reports to the Board.</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Coordinate with the other committees as required by a program or project.</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Develop the Committee’s Plans and Budget for approval by the Liaison Director and for submission during the Annual Planning Conference.</a:t>
            </a:r>
            <a:endParaRPr/>
          </a:p>
          <a:p>
            <a:pPr indent="-228600" lvl="0" marL="342900" rtl="0" algn="l">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1" name="Shape 611"/>
        <p:cNvGrpSpPr/>
        <p:nvPr/>
      </p:nvGrpSpPr>
      <p:grpSpPr>
        <a:xfrm>
          <a:off x="0" y="0"/>
          <a:ext cx="0" cy="0"/>
          <a:chOff x="0" y="0"/>
          <a:chExt cx="0" cy="0"/>
        </a:xfrm>
      </p:grpSpPr>
      <p:sp>
        <p:nvSpPr>
          <p:cNvPr id="612" name="Google Shape;612;p107"/>
          <p:cNvSpPr txBox="1"/>
          <p:nvPr>
            <p:ph idx="4294967295" type="title"/>
          </p:nvPr>
        </p:nvSpPr>
        <p:spPr>
          <a:xfrm>
            <a:off x="457200" y="274637"/>
            <a:ext cx="86868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entury Gothic"/>
              <a:buNone/>
            </a:pPr>
            <a:r>
              <a:rPr b="1" i="0" lang="en-US" sz="3600" u="none">
                <a:solidFill>
                  <a:schemeClr val="dk2"/>
                </a:solidFill>
                <a:latin typeface="Century Gothic"/>
                <a:ea typeface="Century Gothic"/>
                <a:cs typeface="Century Gothic"/>
                <a:sym typeface="Century Gothic"/>
              </a:rPr>
              <a:t>Scholarship and Educational Assistance</a:t>
            </a:r>
            <a:r>
              <a:rPr b="0" i="0" lang="en-US" sz="3600" u="none">
                <a:solidFill>
                  <a:schemeClr val="dk2"/>
                </a:solidFill>
                <a:latin typeface="Arial"/>
                <a:ea typeface="Arial"/>
                <a:cs typeface="Arial"/>
                <a:sym typeface="Arial"/>
              </a:rPr>
              <a:t> </a:t>
            </a:r>
            <a:endParaRPr/>
          </a:p>
        </p:txBody>
      </p:sp>
      <p:sp>
        <p:nvSpPr>
          <p:cNvPr id="613" name="Google Shape;613;p107"/>
          <p:cNvSpPr txBox="1"/>
          <p:nvPr>
            <p:ph idx="4294967295" type="body"/>
          </p:nvPr>
        </p:nvSpPr>
        <p:spPr>
          <a:xfrm>
            <a:off x="457200" y="1600200"/>
            <a:ext cx="8229600" cy="5029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This committee is tasked to invite donors and to implement the</a:t>
            </a:r>
            <a:endParaRPr/>
          </a:p>
          <a:p>
            <a:pPr indent="-342900" lvl="0" marL="342900" rtl="0" algn="l">
              <a:lnSpc>
                <a:spcPct val="9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Program that includes  scholarship, study grants and/or study</a:t>
            </a:r>
            <a:endParaRPr/>
          </a:p>
          <a:p>
            <a:pPr indent="-342900" lvl="0" marL="342900" rtl="0" algn="l">
              <a:lnSpc>
                <a:spcPct val="9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loans given to deserving accounting students following a careful</a:t>
            </a:r>
            <a:endParaRPr/>
          </a:p>
          <a:p>
            <a:pPr indent="-342900" lvl="0" marL="342900" rtl="0" algn="l">
              <a:lnSpc>
                <a:spcPct val="9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selection process. </a:t>
            </a:r>
            <a:endParaRPr/>
          </a:p>
          <a:p>
            <a:pPr indent="-342900" lvl="0" marL="342900" rtl="0" algn="l">
              <a:lnSpc>
                <a:spcPct val="9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9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Functions:</a:t>
            </a:r>
            <a:endParaRPr/>
          </a:p>
          <a:p>
            <a:pPr indent="-342900" lvl="0" marL="342900" rtl="0" algn="l">
              <a:lnSpc>
                <a:spcPct val="9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9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Develop various types of program on scholarship, study grants and educational loans.</a:t>
            </a:r>
            <a:endParaRPr/>
          </a:p>
          <a:p>
            <a:pPr indent="-342900" lvl="0" marL="342900" rtl="0" algn="l">
              <a:lnSpc>
                <a:spcPct val="9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9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Implement duly-approved programs covering the evaluation of the candidates or applicants and monitoring their performances.</a:t>
            </a:r>
            <a:endParaRPr/>
          </a:p>
          <a:p>
            <a:pPr indent="-342900" lvl="0" marL="342900" rtl="0" algn="l">
              <a:lnSpc>
                <a:spcPct val="9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9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Continuously evaluate existing programs and recommend continuance/discontinuance and improvements thereon.</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7" name="Shape 617"/>
        <p:cNvGrpSpPr/>
        <p:nvPr/>
      </p:nvGrpSpPr>
      <p:grpSpPr>
        <a:xfrm>
          <a:off x="0" y="0"/>
          <a:ext cx="0" cy="0"/>
          <a:chOff x="0" y="0"/>
          <a:chExt cx="0" cy="0"/>
        </a:xfrm>
      </p:grpSpPr>
      <p:sp>
        <p:nvSpPr>
          <p:cNvPr id="618" name="Google Shape;618;p108"/>
          <p:cNvSpPr txBox="1"/>
          <p:nvPr>
            <p:ph idx="4294967295" type="body"/>
          </p:nvPr>
        </p:nvSpPr>
        <p:spPr>
          <a:xfrm>
            <a:off x="381000" y="503237"/>
            <a:ext cx="8686800" cy="58213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3200"/>
              <a:buFont typeface="Century Gothic"/>
              <a:buNone/>
            </a:pPr>
            <a:r>
              <a:rPr b="1" i="0" lang="en-US" sz="3200" u="none">
                <a:solidFill>
                  <a:schemeClr val="dk1"/>
                </a:solidFill>
                <a:latin typeface="Century Gothic"/>
                <a:ea typeface="Century Gothic"/>
                <a:cs typeface="Century Gothic"/>
                <a:sym typeface="Century Gothic"/>
              </a:rPr>
              <a:t>Scholarship and Educational Assistance</a:t>
            </a:r>
            <a:endParaRPr/>
          </a:p>
          <a:p>
            <a:pPr indent="-342900" lvl="0" marL="342900" rtl="0" algn="l">
              <a:lnSpc>
                <a:spcPct val="80000"/>
              </a:lnSpc>
              <a:spcBef>
                <a:spcPts val="640"/>
              </a:spcBef>
              <a:spcAft>
                <a:spcPts val="0"/>
              </a:spcAft>
              <a:buClr>
                <a:schemeClr val="dk1"/>
              </a:buClr>
              <a:buSzPts val="3200"/>
              <a:buFont typeface="Century Gothic"/>
              <a:buNone/>
            </a:pPr>
            <a:r>
              <a:rPr b="1" i="0" lang="en-US" sz="3200" u="none">
                <a:solidFill>
                  <a:schemeClr val="dk1"/>
                </a:solidFill>
                <a:latin typeface="Century Gothic"/>
                <a:ea typeface="Century Gothic"/>
                <a:cs typeface="Century Gothic"/>
                <a:sym typeface="Century Gothic"/>
              </a:rPr>
              <a:t>Function (cont.)</a:t>
            </a:r>
            <a:endParaRPr/>
          </a:p>
          <a:p>
            <a:pPr indent="-342900" lvl="0" marL="342900" rtl="0" algn="l">
              <a:lnSpc>
                <a:spcPct val="80000"/>
              </a:lnSpc>
              <a:spcBef>
                <a:spcPts val="720"/>
              </a:spcBef>
              <a:spcAft>
                <a:spcPts val="0"/>
              </a:spcAft>
              <a:buClr>
                <a:schemeClr val="dk1"/>
              </a:buClr>
              <a:buSzPts val="3600"/>
              <a:buFont typeface="Arial"/>
              <a:buNone/>
            </a:pPr>
            <a:r>
              <a:t/>
            </a:r>
            <a:endParaRPr b="1" i="0" sz="36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Develop on the job programs for the scholars for their training during Christmas, semester or vacation breaks. </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Promote and encourage donors to fund our scholarship programs.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Document properly and publicize the plans, programs and activities of the committee.</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Develop linkages with other foundations, organizations and schools.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Involve the PICPA scholars in appropriate PICPA functions and activities at the national, regional and chapter levels.</a:t>
            </a:r>
            <a:endParaRPr/>
          </a:p>
          <a:p>
            <a:pPr indent="-228600" lvl="0" marL="342900" rtl="0" algn="l">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2" name="Shape 622"/>
        <p:cNvGrpSpPr/>
        <p:nvPr/>
      </p:nvGrpSpPr>
      <p:grpSpPr>
        <a:xfrm>
          <a:off x="0" y="0"/>
          <a:ext cx="0" cy="0"/>
          <a:chOff x="0" y="0"/>
          <a:chExt cx="0" cy="0"/>
        </a:xfrm>
      </p:grpSpPr>
      <p:sp>
        <p:nvSpPr>
          <p:cNvPr id="623" name="Google Shape;623;p109"/>
          <p:cNvSpPr txBox="1"/>
          <p:nvPr>
            <p:ph idx="4294967295" type="body"/>
          </p:nvPr>
        </p:nvSpPr>
        <p:spPr>
          <a:xfrm>
            <a:off x="457200" y="304800"/>
            <a:ext cx="8229600" cy="58213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Font typeface="Century Gothic"/>
              <a:buNone/>
            </a:pPr>
            <a:r>
              <a:rPr b="1" i="0" lang="en-US" sz="2800" u="none">
                <a:solidFill>
                  <a:schemeClr val="dk1"/>
                </a:solidFill>
                <a:latin typeface="Century Gothic"/>
                <a:ea typeface="Century Gothic"/>
                <a:cs typeface="Century Gothic"/>
                <a:sym typeface="Century Gothic"/>
              </a:rPr>
              <a:t>Scholarship and Educational Assistance</a:t>
            </a:r>
            <a:endParaRPr/>
          </a:p>
          <a:p>
            <a:pPr indent="-342900" lvl="0" marL="342900" rtl="0" algn="l">
              <a:lnSpc>
                <a:spcPct val="100000"/>
              </a:lnSpc>
              <a:spcBef>
                <a:spcPts val="560"/>
              </a:spcBef>
              <a:spcAft>
                <a:spcPts val="0"/>
              </a:spcAft>
              <a:buClr>
                <a:schemeClr val="dk1"/>
              </a:buClr>
              <a:buSzPts val="2800"/>
              <a:buFont typeface="Century Gothic"/>
              <a:buNone/>
            </a:pPr>
            <a:r>
              <a:rPr b="1" i="0" lang="en-US" sz="2800" u="none">
                <a:solidFill>
                  <a:schemeClr val="dk1"/>
                </a:solidFill>
                <a:latin typeface="Century Gothic"/>
                <a:ea typeface="Century Gothic"/>
                <a:cs typeface="Century Gothic"/>
                <a:sym typeface="Century Gothic"/>
              </a:rPr>
              <a:t>Function (cont.)</a:t>
            </a:r>
            <a:endParaRPr/>
          </a:p>
          <a:p>
            <a:pPr indent="-342900" lvl="0" marL="342900" rtl="0" algn="l">
              <a:lnSpc>
                <a:spcPct val="100000"/>
              </a:lnSpc>
              <a:spcBef>
                <a:spcPts val="560"/>
              </a:spcBef>
              <a:spcAft>
                <a:spcPts val="0"/>
              </a:spcAft>
              <a:buClr>
                <a:schemeClr val="dk1"/>
              </a:buClr>
              <a:buSzPts val="2800"/>
              <a:buFont typeface="Arial"/>
              <a:buNone/>
            </a:pPr>
            <a:r>
              <a:t/>
            </a:r>
            <a:endParaRPr b="1" i="0" sz="2800" u="none">
              <a:solidFill>
                <a:schemeClr val="dk1"/>
              </a:solidFill>
              <a:latin typeface="Century Gothic"/>
              <a:ea typeface="Century Gothic"/>
              <a:cs typeface="Century Gothic"/>
              <a:sym typeface="Century Gothic"/>
            </a:endParaRPr>
          </a:p>
          <a:p>
            <a:pPr indent="-342900" lvl="0" marL="342900" rtl="0" algn="l">
              <a:lnSpc>
                <a:spcPct val="10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Create a permanent file of PICPA scholars and monitor their progress after graduation.</a:t>
            </a:r>
            <a:endParaRPr/>
          </a:p>
          <a:p>
            <a:pPr indent="-342900" lvl="0" marL="342900" rtl="0" algn="l">
              <a:lnSpc>
                <a:spcPct val="10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10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Report periodically to the Board, the status and progress of its programs.</a:t>
            </a:r>
            <a:endParaRPr/>
          </a:p>
          <a:p>
            <a:pPr indent="-342900" lvl="0" marL="342900" rtl="0" algn="l">
              <a:lnSpc>
                <a:spcPct val="100000"/>
              </a:lnSpc>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a:p>
            <a:pPr indent="-342900" lvl="0" marL="342900" rtl="0" algn="l">
              <a:lnSpc>
                <a:spcPct val="100000"/>
              </a:lnSpc>
              <a:spcBef>
                <a:spcPts val="480"/>
              </a:spcBef>
              <a:spcAft>
                <a:spcPts val="0"/>
              </a:spcAft>
              <a:buClr>
                <a:schemeClr val="dk1"/>
              </a:buClr>
              <a:buSzPts val="2400"/>
              <a:buFont typeface="Century Gothic"/>
              <a:buChar char="•"/>
            </a:pPr>
            <a:r>
              <a:rPr b="0" i="0" lang="en-US" sz="2400" u="none">
                <a:solidFill>
                  <a:schemeClr val="dk1"/>
                </a:solidFill>
                <a:latin typeface="Century Gothic"/>
                <a:ea typeface="Century Gothic"/>
                <a:cs typeface="Century Gothic"/>
                <a:sym typeface="Century Gothic"/>
              </a:rPr>
              <a:t>Develop the committee’s Plans and Budget for the year for approval of the Liaison Director and for submission during the Annual Planning Conference.</a:t>
            </a:r>
            <a:endParaRPr/>
          </a:p>
          <a:p>
            <a:pPr indent="-190500" lvl="0" marL="342900" rtl="0" algn="l">
              <a:spcBef>
                <a:spcPts val="480"/>
              </a:spcBef>
              <a:spcAft>
                <a:spcPts val="0"/>
              </a:spcAft>
              <a:buClr>
                <a:schemeClr val="dk1"/>
              </a:buClr>
              <a:buSzPts val="2400"/>
              <a:buFont typeface="Arial"/>
              <a:buNone/>
            </a:pPr>
            <a:r>
              <a:t/>
            </a:r>
            <a:endParaRPr b="0" i="0" sz="2400" u="none">
              <a:solidFill>
                <a:schemeClr val="dk1"/>
              </a:solidFill>
              <a:latin typeface="Century Gothic"/>
              <a:ea typeface="Century Gothic"/>
              <a:cs typeface="Century Gothic"/>
              <a:sym typeface="Century Gothic"/>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7" name="Shape 627"/>
        <p:cNvGrpSpPr/>
        <p:nvPr/>
      </p:nvGrpSpPr>
      <p:grpSpPr>
        <a:xfrm>
          <a:off x="0" y="0"/>
          <a:ext cx="0" cy="0"/>
          <a:chOff x="0" y="0"/>
          <a:chExt cx="0" cy="0"/>
        </a:xfrm>
      </p:grpSpPr>
      <p:sp>
        <p:nvSpPr>
          <p:cNvPr id="628" name="Google Shape;628;p110"/>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entury Gothic"/>
              <a:buNone/>
            </a:pPr>
            <a:r>
              <a:rPr b="1" i="0" lang="en-US" sz="3600" u="none">
                <a:solidFill>
                  <a:schemeClr val="dk2"/>
                </a:solidFill>
                <a:latin typeface="Century Gothic"/>
                <a:ea typeface="Century Gothic"/>
                <a:cs typeface="Century Gothic"/>
                <a:sym typeface="Century Gothic"/>
              </a:rPr>
              <a:t>Search for Outstanding Accounting Students of the Philippines</a:t>
            </a:r>
            <a:r>
              <a:rPr b="0" i="0" lang="en-US" sz="4000" u="none">
                <a:solidFill>
                  <a:schemeClr val="dk2"/>
                </a:solidFill>
                <a:latin typeface="Arial"/>
                <a:ea typeface="Arial"/>
                <a:cs typeface="Arial"/>
                <a:sym typeface="Arial"/>
              </a:rPr>
              <a:t> </a:t>
            </a:r>
            <a:endParaRPr/>
          </a:p>
        </p:txBody>
      </p:sp>
      <p:sp>
        <p:nvSpPr>
          <p:cNvPr id="629" name="Google Shape;629;p110"/>
          <p:cNvSpPr txBox="1"/>
          <p:nvPr>
            <p:ph idx="4294967295"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The committee is tasked to plan out and document very well the </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Contest to ensure its successful implementation. </a:t>
            </a:r>
            <a:endParaRPr/>
          </a:p>
          <a:p>
            <a:pPr indent="-2286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None/>
            </a:pPr>
            <a:r>
              <a:rPr b="0" i="0" lang="en-US" sz="1800" u="none">
                <a:solidFill>
                  <a:schemeClr val="dk1"/>
                </a:solidFill>
                <a:latin typeface="Century Gothic"/>
                <a:ea typeface="Century Gothic"/>
                <a:cs typeface="Century Gothic"/>
                <a:sym typeface="Century Gothic"/>
              </a:rPr>
              <a:t>Functions: </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Prepare a document that will cover the role and responsibility of PICPA, ACPACI and GESTETNER in the Contest.</a:t>
            </a:r>
            <a:endParaRPr/>
          </a:p>
          <a:p>
            <a:pPr indent="-2286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Develop a Plan that will cover the implementation of the Contest.</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Promote the Contest in all our Regions and Chapters.</a:t>
            </a:r>
            <a:endParaRPr/>
          </a:p>
          <a:p>
            <a:pPr indent="-342900" lvl="0" marL="342900" rtl="0" algn="l">
              <a:lnSpc>
                <a:spcPct val="80000"/>
              </a:lnSpc>
              <a:spcBef>
                <a:spcPts val="360"/>
              </a:spcBef>
              <a:spcAft>
                <a:spcPts val="0"/>
              </a:spcAft>
              <a:buClr>
                <a:schemeClr val="dk1"/>
              </a:buClr>
              <a:buSzPts val="1800"/>
              <a:buFont typeface="Arial"/>
              <a:buNone/>
            </a:pPr>
            <a:r>
              <a:t/>
            </a:r>
            <a:endParaRPr b="0" i="0" sz="1800" u="none">
              <a:solidFill>
                <a:schemeClr val="dk1"/>
              </a:solidFill>
              <a:latin typeface="Century Gothic"/>
              <a:ea typeface="Century Gothic"/>
              <a:cs typeface="Century Gothic"/>
              <a:sym typeface="Century Gothic"/>
            </a:endParaRPr>
          </a:p>
          <a:p>
            <a:pPr indent="-342900" lvl="0" marL="342900" rtl="0" algn="l">
              <a:lnSpc>
                <a:spcPct val="80000"/>
              </a:lnSpc>
              <a:spcBef>
                <a:spcPts val="360"/>
              </a:spcBef>
              <a:spcAft>
                <a:spcPts val="0"/>
              </a:spcAft>
              <a:buClr>
                <a:schemeClr val="dk1"/>
              </a:buClr>
              <a:buSzPts val="1800"/>
              <a:buFont typeface="Century Gothic"/>
              <a:buChar char="•"/>
            </a:pPr>
            <a:r>
              <a:rPr b="0" i="0" lang="en-US" sz="1800" u="none">
                <a:solidFill>
                  <a:schemeClr val="dk1"/>
                </a:solidFill>
                <a:latin typeface="Century Gothic"/>
                <a:ea typeface="Century Gothic"/>
                <a:cs typeface="Century Gothic"/>
                <a:sym typeface="Century Gothic"/>
              </a:rPr>
              <a:t>Develop the Committee’s Plans and Budget for approval of Liaison Director and submission during the Annual Planning Conference.</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3" name="Shape 633"/>
        <p:cNvGrpSpPr/>
        <p:nvPr/>
      </p:nvGrpSpPr>
      <p:grpSpPr>
        <a:xfrm>
          <a:off x="0" y="0"/>
          <a:ext cx="0" cy="0"/>
          <a:chOff x="0" y="0"/>
          <a:chExt cx="0" cy="0"/>
        </a:xfrm>
      </p:grpSpPr>
      <p:sp>
        <p:nvSpPr>
          <p:cNvPr id="634" name="Google Shape;634;p111"/>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Century Gothic"/>
              <a:buNone/>
            </a:pPr>
            <a:r>
              <a:rPr b="1" i="0" lang="en-US" sz="4000" u="none">
                <a:solidFill>
                  <a:schemeClr val="dk2"/>
                </a:solidFill>
                <a:latin typeface="Century Gothic"/>
                <a:ea typeface="Century Gothic"/>
                <a:cs typeface="Century Gothic"/>
                <a:sym typeface="Century Gothic"/>
              </a:rPr>
              <a:t>Social Involvement</a:t>
            </a:r>
            <a:r>
              <a:rPr b="0" i="0" lang="en-US" sz="4400" u="none">
                <a:solidFill>
                  <a:schemeClr val="dk2"/>
                </a:solidFill>
                <a:latin typeface="Arial"/>
                <a:ea typeface="Arial"/>
                <a:cs typeface="Arial"/>
                <a:sym typeface="Arial"/>
              </a:rPr>
              <a:t> </a:t>
            </a:r>
            <a:endParaRPr/>
          </a:p>
        </p:txBody>
      </p:sp>
      <p:sp>
        <p:nvSpPr>
          <p:cNvPr id="635" name="Google Shape;635;p111"/>
          <p:cNvSpPr txBox="1"/>
          <p:nvPr>
            <p:ph idx="4294967295" type="body"/>
          </p:nvPr>
        </p:nvSpPr>
        <p:spPr>
          <a:xfrm>
            <a:off x="457200" y="1295400"/>
            <a:ext cx="8229600" cy="54102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The committee is tasked to implement PICPA’s social</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involvement programs on a nationwide basis and in coordination</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with our Corporate Sustainability Responsibility Committee and</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the League of Foundations of the Philippines.  </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Functions: </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Study and recommend to the Board social involvement plans and programs for implementation a nationwide.</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Nominate deserving PICPAns who can be recognized through national awards for their significant contribution to PICPA.</a:t>
            </a:r>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	</a:t>
            </a:r>
            <a:endParaRPr/>
          </a:p>
          <a:p>
            <a:pPr indent="-342900" lvl="0" marL="342900" rtl="0" algn="l">
              <a:lnSpc>
                <a:spcPct val="80000"/>
              </a:lnSpc>
              <a:spcBef>
                <a:spcPts val="400"/>
              </a:spcBef>
              <a:spcAft>
                <a:spcPts val="0"/>
              </a:spcAft>
              <a:buClr>
                <a:schemeClr val="dk1"/>
              </a:buClr>
              <a:buSzPts val="2000"/>
              <a:buFont typeface="Century Gothic"/>
              <a:buChar char="•"/>
            </a:pPr>
            <a:r>
              <a:rPr b="0" i="0" lang="en-US" sz="2000" u="none">
                <a:solidFill>
                  <a:schemeClr val="dk1"/>
                </a:solidFill>
                <a:latin typeface="Century Gothic"/>
                <a:ea typeface="Century Gothic"/>
                <a:cs typeface="Century Gothic"/>
                <a:sym typeface="Century Gothic"/>
              </a:rPr>
              <a:t>Create and recommend high impact and socially relevant projects.</a:t>
            </a:r>
            <a:endParaRPr/>
          </a:p>
          <a:p>
            <a:pPr indent="-342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entury Gothic"/>
              <a:ea typeface="Century Gothic"/>
              <a:cs typeface="Century Gothic"/>
              <a:sym typeface="Century Gothic"/>
            </a:endParaRPr>
          </a:p>
          <a:p>
            <a:pPr indent="-342900" lvl="0" marL="342900" rtl="0" algn="l">
              <a:lnSpc>
                <a:spcPct val="80000"/>
              </a:lnSpc>
              <a:spcBef>
                <a:spcPts val="400"/>
              </a:spcBef>
              <a:spcAft>
                <a:spcPts val="0"/>
              </a:spcAft>
              <a:buClr>
                <a:schemeClr val="dk1"/>
              </a:buClr>
              <a:buSzPts val="2000"/>
              <a:buFont typeface="Century Gothic"/>
              <a:buNone/>
            </a:pPr>
            <a:r>
              <a:rPr b="0" i="0" lang="en-US" sz="2000" u="none">
                <a:solidFill>
                  <a:schemeClr val="dk1"/>
                </a:solidFill>
                <a:latin typeface="Century Gothic"/>
                <a:ea typeface="Century Gothic"/>
                <a:cs typeface="Century Gothic"/>
                <a:sym typeface="Century Gothic"/>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